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5">
          <p15:clr>
            <a:srgbClr val="A4A3A4"/>
          </p15:clr>
        </p15:guide>
        <p15:guide id="2" pos="134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9A3"/>
    <a:srgbClr val="1B13B1"/>
    <a:srgbClr val="307ABE"/>
    <a:srgbClr val="C42308"/>
    <a:srgbClr val="E1EDF7"/>
    <a:srgbClr val="CEE1F2"/>
    <a:srgbClr val="A9CBE9"/>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85" autoAdjust="0"/>
    <p:restoredTop sz="94590" autoAdjust="0"/>
  </p:normalViewPr>
  <p:slideViewPr>
    <p:cSldViewPr snapToGrid="0">
      <p:cViewPr varScale="1">
        <p:scale>
          <a:sx n="26" d="100"/>
          <a:sy n="26" d="100"/>
        </p:scale>
        <p:origin x="2208" y="168"/>
      </p:cViewPr>
      <p:guideLst>
        <p:guide orient="horz" pos="9535"/>
        <p:guide pos="134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01/07/2020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4.png"/><Relationship Id="rId12"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54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noFill/>
            </a:endParaRPr>
          </a:p>
        </p:txBody>
      </p:sp>
      <p:sp>
        <p:nvSpPr>
          <p:cNvPr id="5" name="Text Box 3"/>
          <p:cNvSpPr txBox="1">
            <a:spLocks noChangeArrowheads="1"/>
          </p:cNvSpPr>
          <p:nvPr/>
        </p:nvSpPr>
        <p:spPr bwMode="auto">
          <a:xfrm>
            <a:off x="1495612" y="6018663"/>
            <a:ext cx="9000000" cy="22256225"/>
          </a:xfrm>
          <a:prstGeom prst="rect">
            <a:avLst/>
          </a:prstGeom>
          <a:noFill/>
          <a:ln w="25400" algn="ctr">
            <a:no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marL="457200" indent="-457200" algn="just" defTabSz="525571" eaLnBrk="0" fontAlgn="base" hangingPunct="0">
              <a:spcBef>
                <a:spcPct val="0"/>
              </a:spcBef>
              <a:spcAft>
                <a:spcPct val="0"/>
              </a:spcAft>
              <a:buClr>
                <a:srgbClr val="C00000"/>
              </a:buClr>
              <a:buFont typeface="Wingdings" panose="05000000000000000000" pitchFamily="2" charset="2"/>
              <a:buChar char="§"/>
            </a:pPr>
            <a:endParaRPr lang="en-US" altLang="en-US" sz="2759" b="1" dirty="0">
              <a:solidFill>
                <a:srgbClr val="E72240"/>
              </a:solidFill>
              <a:latin typeface="Arial" panose="020B0604020202020204" pitchFamily="34" charset="0"/>
            </a:endParaRPr>
          </a:p>
          <a:p>
            <a:pPr marL="457200" indent="-457200" algn="just" defTabSz="525571" eaLnBrk="0" fontAlgn="base" hangingPunct="0">
              <a:spcBef>
                <a:spcPct val="0"/>
              </a:spcBef>
              <a:spcAft>
                <a:spcPct val="0"/>
              </a:spcAft>
              <a:buClr>
                <a:srgbClr val="C00000"/>
              </a:buClr>
              <a:buFont typeface="Wingdings" panose="05000000000000000000" pitchFamily="2" charset="2"/>
              <a:buChar char="§"/>
            </a:pPr>
            <a:endParaRPr lang="en-US" altLang="en-US" sz="20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Infancy and the period of early childhood are critical times for brain development.</a:t>
            </a: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sz="9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HIV has the propensity to invade the central nervous system.</a:t>
            </a: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sz="8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Perinatal HIV infection can have a significant impact on neurodevelopment.</a:t>
            </a:r>
          </a:p>
          <a:p>
            <a:pPr defTabSz="525571" eaLnBrk="0" fontAlgn="base" hangingPunct="0">
              <a:spcBef>
                <a:spcPct val="0"/>
              </a:spcBef>
              <a:spcAft>
                <a:spcPct val="0"/>
              </a:spcAft>
              <a:buClr>
                <a:srgbClr val="C00000"/>
              </a:buClr>
            </a:pPr>
            <a:endParaRPr lang="en-US" altLang="en-US" sz="9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Infant HIV infection can result in:</a:t>
            </a:r>
          </a:p>
          <a:p>
            <a:pPr marL="914400" lvl="1"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HIV-encephalopathy,</a:t>
            </a:r>
          </a:p>
          <a:p>
            <a:pPr marL="914400" lvl="1"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Delays in fine and gross motor development,</a:t>
            </a:r>
          </a:p>
          <a:p>
            <a:pPr marL="914400" lvl="1"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Receptive language delay,</a:t>
            </a:r>
          </a:p>
          <a:p>
            <a:pPr marL="914400" lvl="1"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Cognitive impairment,</a:t>
            </a:r>
          </a:p>
          <a:p>
            <a:pPr marL="914400" lvl="1"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err="1">
                <a:latin typeface="Arial" panose="020B0604020202020204" pitchFamily="34" charset="0"/>
              </a:rPr>
              <a:t>Behavioural</a:t>
            </a:r>
            <a:r>
              <a:rPr lang="en-US" altLang="en-US" sz="2000" dirty="0">
                <a:latin typeface="Arial" panose="020B0604020202020204" pitchFamily="34" charset="0"/>
              </a:rPr>
              <a:t> difficulties,</a:t>
            </a:r>
          </a:p>
          <a:p>
            <a:pPr marL="914400" lvl="1"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Poor school performance.</a:t>
            </a:r>
          </a:p>
          <a:p>
            <a:pPr marL="914400" lvl="1"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sz="9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Initiation of suppressive </a:t>
            </a:r>
            <a:r>
              <a:rPr lang="en-US" altLang="en-US" sz="2000" dirty="0" err="1">
                <a:latin typeface="Arial" panose="020B0604020202020204" pitchFamily="34" charset="0"/>
              </a:rPr>
              <a:t>paediatric</a:t>
            </a:r>
            <a:r>
              <a:rPr lang="en-US" altLang="en-US" sz="2000" dirty="0">
                <a:latin typeface="Arial" panose="020B0604020202020204" pitchFamily="34" charset="0"/>
              </a:rPr>
              <a:t> antiretroviral therapy (ART) has been shown to attenuate, or even prevent, HIV-related neurodevelopmental consequences.</a:t>
            </a: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sz="9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It is postulated that ART started early in the neonatal period will provide further neuroprotective benefits.</a:t>
            </a: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sz="9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Early Childhood Development (ECD) programmes have been shown to positively influence </a:t>
            </a:r>
            <a:r>
              <a:rPr lang="en-ZA" altLang="en-US" sz="2000" dirty="0">
                <a:latin typeface="Arial" panose="020B0604020202020204" pitchFamily="34" charset="0"/>
              </a:rPr>
              <a:t>developing brain architecture and long-term health outcomes, even into adulthood.</a:t>
            </a: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ZA" altLang="en-US" sz="9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ZA" altLang="en-US" sz="2000" dirty="0">
                <a:latin typeface="Arial" panose="020B0604020202020204" pitchFamily="34" charset="0"/>
              </a:rPr>
              <a:t>ECD programmes should include the five components of nurturing care: good health, adequate nutrition, responsive caregiving, opportunities for early learning, and safety and security. </a:t>
            </a: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ZA" altLang="en-US" sz="9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ZA" altLang="en-US" sz="2000" dirty="0">
                <a:latin typeface="Arial" panose="020B0604020202020204" pitchFamily="34" charset="0"/>
              </a:rPr>
              <a:t>Early childhood developmental interventions differ widely in their approach, duration, intensity and timing initiation.</a:t>
            </a:r>
          </a:p>
          <a:p>
            <a:pPr defTabSz="525571" eaLnBrk="0" fontAlgn="base" hangingPunct="0">
              <a:spcBef>
                <a:spcPct val="0"/>
              </a:spcBef>
              <a:spcAft>
                <a:spcPct val="0"/>
              </a:spcAft>
              <a:buClr>
                <a:srgbClr val="C00000"/>
              </a:buClr>
            </a:pPr>
            <a:endParaRPr lang="en-ZA" altLang="en-US" sz="9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ZA" altLang="en-US" sz="2000" dirty="0">
                <a:latin typeface="Arial" panose="020B0604020202020204" pitchFamily="34" charset="0"/>
              </a:rPr>
              <a:t>ECD programmes are not routinely included in paediatric HIV management.</a:t>
            </a: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ZA" altLang="en-US" sz="20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ZA" altLang="en-US" sz="20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sz="9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US" altLang="en-US" sz="2000" dirty="0">
                <a:latin typeface="Arial" panose="020B0604020202020204" pitchFamily="34" charset="0"/>
              </a:rPr>
              <a:t>The aim of this study was to describe the neurodevelopment at 12 months of age of a cohort of infants infected with HIV starting ART in the early neonatal period, and partaking in a </a:t>
            </a:r>
            <a:r>
              <a:rPr lang="en-ZA" altLang="en-US" sz="2000" dirty="0">
                <a:latin typeface="Arial" panose="020B0604020202020204" pitchFamily="34" charset="0"/>
              </a:rPr>
              <a:t>parentally-driven, home-based developmental stimulation programme. </a:t>
            </a: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ZA" altLang="en-US" sz="9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r>
              <a:rPr lang="en-ZA" altLang="en-US" sz="2000" dirty="0">
                <a:latin typeface="Arial" panose="020B0604020202020204" pitchFamily="34" charset="0"/>
              </a:rPr>
              <a:t>In addition, the 12 month developmental outcomes were compared with a cohort of infants infected with HIV, also receiving ART started in the neonatal period, but not participating in the stimulation programme.</a:t>
            </a:r>
            <a:endParaRPr lang="en-US" altLang="en-US" sz="20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sz="2000" dirty="0">
              <a:latin typeface="Arial" panose="020B0604020202020204" pitchFamily="34" charset="0"/>
            </a:endParaRPr>
          </a:p>
          <a:p>
            <a:pPr marL="457200" indent="-457200" defTabSz="525571" eaLnBrk="0" fontAlgn="base" hangingPunct="0">
              <a:lnSpc>
                <a:spcPct val="150000"/>
              </a:lnSpc>
              <a:spcBef>
                <a:spcPct val="0"/>
              </a:spcBef>
              <a:spcAft>
                <a:spcPct val="0"/>
              </a:spcAft>
              <a:buClr>
                <a:srgbClr val="C00000"/>
              </a:buClr>
              <a:buFont typeface="Wingdings" panose="05000000000000000000" pitchFamily="2" charset="2"/>
              <a:buChar char="§"/>
            </a:pPr>
            <a:endParaRPr lang="en-US" altLang="en-US" sz="2000" b="1" dirty="0">
              <a:solidFill>
                <a:srgbClr val="E72240"/>
              </a:solidFill>
              <a:latin typeface="Arial" panose="020B0604020202020204" pitchFamily="34" charset="0"/>
            </a:endParaRPr>
          </a:p>
          <a:p>
            <a:pPr defTabSz="525571" eaLnBrk="0" fontAlgn="base" hangingPunct="0">
              <a:lnSpc>
                <a:spcPct val="150000"/>
              </a:lnSpc>
              <a:spcBef>
                <a:spcPct val="0"/>
              </a:spcBef>
              <a:spcAft>
                <a:spcPct val="0"/>
              </a:spcAft>
              <a:buClr>
                <a:srgbClr val="C00000"/>
              </a:buClr>
            </a:pPr>
            <a:endParaRPr lang="en-US" altLang="en-US" sz="900" b="1" dirty="0">
              <a:solidFill>
                <a:srgbClr val="E72240"/>
              </a:solidFill>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sz="2000" dirty="0">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cs typeface="Arial" panose="020B0604020202020204" pitchFamily="34" charset="0"/>
            </a:endParaRPr>
          </a:p>
          <a:p>
            <a:pPr marL="457200" indent="-457200" defTabSz="525571" eaLnBrk="0" fontAlgn="base" hangingPunct="0">
              <a:lnSpc>
                <a:spcPct val="150000"/>
              </a:lnSpc>
              <a:spcBef>
                <a:spcPct val="0"/>
              </a:spcBef>
              <a:spcAft>
                <a:spcPct val="0"/>
              </a:spcAft>
              <a:buClr>
                <a:srgbClr val="C00000"/>
              </a:buClr>
              <a:buFont typeface="Wingdings" panose="05000000000000000000" pitchFamily="2" charset="2"/>
              <a:buChar char="§"/>
            </a:pPr>
            <a:endParaRPr lang="en-US" altLang="en-US" sz="2000" b="1" dirty="0">
              <a:solidFill>
                <a:srgbClr val="E72240"/>
              </a:solidFill>
              <a:latin typeface="Arial" panose="020B0604020202020204" pitchFamily="34" charset="0"/>
            </a:endParaRPr>
          </a:p>
          <a:p>
            <a:pPr marL="457200" indent="-457200" defTabSz="525571" eaLnBrk="0" fontAlgn="base" hangingPunct="0">
              <a:spcBef>
                <a:spcPct val="0"/>
              </a:spcBef>
              <a:spcAft>
                <a:spcPct val="0"/>
              </a:spcAft>
              <a:buClr>
                <a:srgbClr val="C00000"/>
              </a:buClr>
              <a:buFont typeface="Wingdings" panose="05000000000000000000" pitchFamily="2" charset="2"/>
              <a:buChar char="§"/>
            </a:pPr>
            <a:endParaRPr lang="en-US" altLang="en-US" sz="2000" b="1" dirty="0">
              <a:solidFill>
                <a:srgbClr val="E72240"/>
              </a:solidFill>
              <a:latin typeface="Arial" panose="020B0604020202020204" pitchFamily="34" charset="0"/>
            </a:endParaRPr>
          </a:p>
        </p:txBody>
      </p:sp>
      <p:sp>
        <p:nvSpPr>
          <p:cNvPr id="6" name="Text Box 4"/>
          <p:cNvSpPr txBox="1">
            <a:spLocks noChangeArrowheads="1"/>
          </p:cNvSpPr>
          <p:nvPr/>
        </p:nvSpPr>
        <p:spPr bwMode="auto">
          <a:xfrm>
            <a:off x="11318180" y="6001526"/>
            <a:ext cx="9000000" cy="22256223"/>
          </a:xfrm>
          <a:prstGeom prst="rect">
            <a:avLst/>
          </a:prstGeom>
          <a:noFill/>
          <a:ln w="25400" algn="ctr">
            <a:no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marL="285750" indent="-285750" algn="just" defTabSz="525571" eaLnBrk="0" fontAlgn="base" hangingPunct="0">
              <a:spcBef>
                <a:spcPct val="0"/>
              </a:spcBef>
              <a:spcAft>
                <a:spcPct val="0"/>
              </a:spcAft>
              <a:buFont typeface="Arial" panose="020B0604020202020204" pitchFamily="34" charset="0"/>
              <a:buChar char="•"/>
            </a:pPr>
            <a:endParaRPr lang="en-US" altLang="en-US" sz="1725" dirty="0">
              <a:latin typeface="Arial" panose="020B0604020202020204" pitchFamily="34" charset="0"/>
            </a:endParaRPr>
          </a:p>
          <a:p>
            <a:pPr marL="285750" indent="-285750" algn="just" defTabSz="525571" eaLnBrk="0" fontAlgn="base" hangingPunct="0">
              <a:spcBef>
                <a:spcPct val="0"/>
              </a:spcBef>
              <a:spcAft>
                <a:spcPct val="0"/>
              </a:spcAft>
              <a:buFont typeface="Arial" panose="020B0604020202020204" pitchFamily="34" charset="0"/>
              <a:buChar char="•"/>
            </a:pPr>
            <a:endParaRPr lang="en-US" altLang="en-US" sz="1725" dirty="0">
              <a:latin typeface="Arial" panose="020B0604020202020204" pitchFamily="34" charset="0"/>
            </a:endParaRPr>
          </a:p>
          <a:p>
            <a:pPr marL="285750" indent="-285750" algn="just" defTabSz="525571" eaLnBrk="0" fontAlgn="base" hangingPunct="0">
              <a:spcBef>
                <a:spcPct val="0"/>
              </a:spcBef>
              <a:spcAft>
                <a:spcPct val="0"/>
              </a:spcAft>
              <a:buFont typeface="Arial" panose="020B0604020202020204" pitchFamily="34" charset="0"/>
              <a:buChar char="•"/>
            </a:pPr>
            <a:endParaRPr lang="en-US" altLang="en-US" sz="1725" dirty="0">
              <a:latin typeface="Arial" panose="020B0604020202020204" pitchFamily="34" charset="0"/>
            </a:endParaRPr>
          </a:p>
          <a:p>
            <a:pPr marL="285750" indent="-285750" algn="just" defTabSz="525571" eaLnBrk="0" fontAlgn="base" hangingPunct="0">
              <a:spcBef>
                <a:spcPct val="0"/>
              </a:spcBef>
              <a:spcAft>
                <a:spcPct val="0"/>
              </a:spcAft>
              <a:buFont typeface="Arial" panose="020B0604020202020204" pitchFamily="34" charset="0"/>
              <a:buChar char="•"/>
            </a:pPr>
            <a:endParaRPr lang="en-US" altLang="en-US" sz="1725" dirty="0">
              <a:latin typeface="Arial" panose="020B0604020202020204" pitchFamily="34" charset="0"/>
            </a:endParaRPr>
          </a:p>
          <a:p>
            <a:pPr marL="171450" indent="-171450" algn="just" defTabSz="525571" eaLnBrk="0" fontAlgn="base" hangingPunct="0">
              <a:spcBef>
                <a:spcPct val="0"/>
              </a:spcBef>
              <a:spcAft>
                <a:spcPct val="0"/>
              </a:spcAft>
              <a:buFont typeface="Arial" panose="020B0604020202020204" pitchFamily="34" charset="0"/>
              <a:buChar char="•"/>
            </a:pPr>
            <a:endParaRPr lang="en-US" altLang="en-US" sz="900" dirty="0">
              <a:latin typeface="Arial" panose="020B0604020202020204" pitchFamily="34" charset="0"/>
            </a:endParaRPr>
          </a:p>
          <a:p>
            <a:pPr marL="342900" indent="-342900" defTabSz="525571" eaLnBrk="0" fontAlgn="base" hangingPunct="0">
              <a:spcBef>
                <a:spcPct val="0"/>
              </a:spcBef>
              <a:spcAft>
                <a:spcPct val="0"/>
              </a:spcAft>
              <a:buClr>
                <a:srgbClr val="C00000"/>
              </a:buClr>
              <a:buFont typeface="Arial" panose="020B0604020202020204" pitchFamily="34" charset="0"/>
              <a:buChar char="•"/>
            </a:pPr>
            <a:r>
              <a:rPr lang="en-US" altLang="en-US" sz="2000" dirty="0">
                <a:latin typeface="Arial" panose="020B0604020202020204" pitchFamily="34" charset="0"/>
              </a:rPr>
              <a:t>The home stimulation programme was initiated within the first month of life.</a:t>
            </a:r>
          </a:p>
          <a:p>
            <a:pPr marL="342900" indent="-342900" defTabSz="525571" eaLnBrk="0" fontAlgn="base" hangingPunct="0">
              <a:spcBef>
                <a:spcPct val="0"/>
              </a:spcBef>
              <a:spcAft>
                <a:spcPct val="0"/>
              </a:spcAft>
              <a:buClr>
                <a:srgbClr val="C00000"/>
              </a:buClr>
              <a:buFont typeface="Arial" panose="020B0604020202020204" pitchFamily="34" charset="0"/>
              <a:buChar char="•"/>
            </a:pPr>
            <a:endParaRPr lang="en-US" altLang="en-US" sz="900" dirty="0">
              <a:latin typeface="Arial" panose="020B0604020202020204" pitchFamily="34" charset="0"/>
            </a:endParaRPr>
          </a:p>
          <a:p>
            <a:pPr marL="342900" indent="-342900" defTabSz="525571" eaLnBrk="0" fontAlgn="base" hangingPunct="0">
              <a:spcBef>
                <a:spcPct val="0"/>
              </a:spcBef>
              <a:spcAft>
                <a:spcPct val="0"/>
              </a:spcAft>
              <a:buClr>
                <a:srgbClr val="C00000"/>
              </a:buClr>
              <a:buFont typeface="Arial" panose="020B0604020202020204" pitchFamily="34" charset="0"/>
              <a:buChar char="•"/>
            </a:pPr>
            <a:r>
              <a:rPr lang="en-US" altLang="en-US" sz="2000" dirty="0">
                <a:latin typeface="Arial" panose="020B0604020202020204" pitchFamily="34" charset="0"/>
              </a:rPr>
              <a:t>At birth, infants enrolled in the IG were provided a </a:t>
            </a:r>
            <a:r>
              <a:rPr lang="en-US" altLang="en-US" sz="2000" dirty="0" err="1">
                <a:latin typeface="Arial" panose="020B0604020202020204" pitchFamily="34" charset="0"/>
              </a:rPr>
              <a:t>standardised</a:t>
            </a:r>
            <a:r>
              <a:rPr lang="en-US" altLang="en-US" sz="2000" dirty="0">
                <a:latin typeface="Arial" panose="020B0604020202020204" pitchFamily="34" charset="0"/>
              </a:rPr>
              <a:t> set of age-appropriate, developmentally stimulating toys. Additional items were provided every three months through the first year of life (Table 1).</a:t>
            </a:r>
          </a:p>
          <a:p>
            <a:pPr marL="342900" indent="-342900" defTabSz="525571" eaLnBrk="0" fontAlgn="base" hangingPunct="0">
              <a:spcBef>
                <a:spcPct val="0"/>
              </a:spcBef>
              <a:spcAft>
                <a:spcPct val="0"/>
              </a:spcAft>
              <a:buClr>
                <a:srgbClr val="C00000"/>
              </a:buClr>
              <a:buFont typeface="Arial" panose="020B0604020202020204" pitchFamily="34" charset="0"/>
              <a:buChar char="•"/>
            </a:pPr>
            <a:endParaRPr lang="en-US" altLang="en-US" sz="900" dirty="0">
              <a:latin typeface="Arial" panose="020B0604020202020204" pitchFamily="34" charset="0"/>
            </a:endParaRPr>
          </a:p>
          <a:p>
            <a:pPr marL="342900" indent="-342900" defTabSz="525571" eaLnBrk="0" fontAlgn="base" hangingPunct="0">
              <a:spcBef>
                <a:spcPct val="0"/>
              </a:spcBef>
              <a:spcAft>
                <a:spcPct val="0"/>
              </a:spcAft>
              <a:buClr>
                <a:srgbClr val="C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The child’s caregiver received an information card which was created in a South African setting as part of a developmental activity </a:t>
            </a:r>
            <a:r>
              <a:rPr lang="en-ZA" sz="2000" dirty="0">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for use in children receiving outpatient care for cardiac disorders. </a:t>
            </a:r>
          </a:p>
          <a:p>
            <a:pPr marL="342900" indent="-342900" defTabSz="525571" eaLnBrk="0" fontAlgn="base" hangingPunct="0">
              <a:spcBef>
                <a:spcPct val="0"/>
              </a:spcBef>
              <a:spcAft>
                <a:spcPct val="0"/>
              </a:spcAft>
              <a:buClr>
                <a:srgbClr val="C00000"/>
              </a:buClr>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342900" indent="-342900" defTabSz="525571" eaLnBrk="0" fontAlgn="base" hangingPunct="0">
              <a:spcBef>
                <a:spcPct val="0"/>
              </a:spcBef>
              <a:spcAft>
                <a:spcPct val="0"/>
              </a:spcAft>
              <a:buClr>
                <a:srgbClr val="C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The information card included illustrations and information explaining what a child is expected to do at certain ages in terms of physical, cognitive, language and socio-emotional development. </a:t>
            </a:r>
          </a:p>
          <a:p>
            <a:pPr marL="342900" indent="-342900" defTabSz="525571" eaLnBrk="0" fontAlgn="base" hangingPunct="0">
              <a:spcBef>
                <a:spcPct val="0"/>
              </a:spcBef>
              <a:spcAft>
                <a:spcPct val="0"/>
              </a:spcAft>
              <a:buClr>
                <a:srgbClr val="C00000"/>
              </a:buClr>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342900" indent="-342900" defTabSz="525571" eaLnBrk="0" fontAlgn="base" hangingPunct="0">
              <a:spcBef>
                <a:spcPct val="0"/>
              </a:spcBef>
              <a:spcAft>
                <a:spcPct val="0"/>
              </a:spcAft>
              <a:buClr>
                <a:srgbClr val="C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Additional information included on the caregiver information card included  information on how to stimulate the child, as well as warning signs which may indicate developmental delay. </a:t>
            </a:r>
            <a:endParaRPr lang="en-US" sz="900" dirty="0">
              <a:latin typeface="Arial" panose="020B0604020202020204" pitchFamily="34" charset="0"/>
              <a:cs typeface="Arial" panose="020B0604020202020204" pitchFamily="34" charset="0"/>
            </a:endParaRPr>
          </a:p>
          <a:p>
            <a:pPr marL="171450" indent="-171450" defTabSz="525571" eaLnBrk="0" fontAlgn="base" hangingPunct="0">
              <a:spcBef>
                <a:spcPct val="0"/>
              </a:spcBef>
              <a:spcAft>
                <a:spcPct val="0"/>
              </a:spcAft>
              <a:buClr>
                <a:srgbClr val="C00000"/>
              </a:buClr>
              <a:buFont typeface="Arial" panose="020B0604020202020204" pitchFamily="34" charset="0"/>
              <a:buChar char="•"/>
            </a:pPr>
            <a:endParaRPr lang="en-US" altLang="en-US" sz="900" dirty="0">
              <a:latin typeface="Arial" panose="020B0604020202020204" pitchFamily="34" charset="0"/>
            </a:endParaRPr>
          </a:p>
          <a:p>
            <a:pPr marL="342900" indent="-342900" defTabSz="525571" eaLnBrk="0" fontAlgn="base" hangingPunct="0">
              <a:spcBef>
                <a:spcPct val="0"/>
              </a:spcBef>
              <a:spcAft>
                <a:spcPct val="0"/>
              </a:spcAft>
              <a:buClr>
                <a:srgbClr val="C00000"/>
              </a:buClr>
              <a:buFont typeface="Arial" panose="020B0604020202020204" pitchFamily="34" charset="0"/>
              <a:buChar char="•"/>
            </a:pPr>
            <a:r>
              <a:rPr lang="en-US" altLang="en-US" sz="2000" dirty="0">
                <a:latin typeface="Arial" panose="020B0604020202020204" pitchFamily="34" charset="0"/>
              </a:rPr>
              <a:t>A new </a:t>
            </a:r>
            <a:r>
              <a:rPr lang="en-US" altLang="en-US" sz="2000">
                <a:latin typeface="Arial" panose="020B0604020202020204" pitchFamily="34" charset="0"/>
              </a:rPr>
              <a:t>information card </a:t>
            </a:r>
            <a:r>
              <a:rPr lang="en-US" altLang="en-US" sz="2000" dirty="0">
                <a:latin typeface="Arial" panose="020B0604020202020204" pitchFamily="34" charset="0"/>
              </a:rPr>
              <a:t>was provided three monthly according to the age of the child. </a:t>
            </a:r>
          </a:p>
          <a:p>
            <a:pPr marL="342900" indent="-342900" defTabSz="525571" eaLnBrk="0" fontAlgn="base" hangingPunct="0">
              <a:spcBef>
                <a:spcPct val="0"/>
              </a:spcBef>
              <a:spcAft>
                <a:spcPct val="0"/>
              </a:spcAft>
              <a:buClr>
                <a:srgbClr val="C00000"/>
              </a:buClr>
              <a:buFont typeface="Arial" panose="020B0604020202020204" pitchFamily="34" charset="0"/>
              <a:buChar char="•"/>
            </a:pPr>
            <a:endParaRPr lang="en-US" altLang="en-US" sz="900" dirty="0">
              <a:latin typeface="Arial" panose="020B0604020202020204" pitchFamily="34" charset="0"/>
            </a:endParaRPr>
          </a:p>
          <a:p>
            <a:pPr marL="342900" indent="-342900" defTabSz="525571" eaLnBrk="0" fontAlgn="base" hangingPunct="0">
              <a:spcBef>
                <a:spcPct val="0"/>
              </a:spcBef>
              <a:spcAft>
                <a:spcPct val="0"/>
              </a:spcAft>
              <a:buClr>
                <a:srgbClr val="C00000"/>
              </a:buClr>
              <a:buFont typeface="Arial" panose="020B0604020202020204" pitchFamily="34" charset="0"/>
              <a:buChar char="•"/>
            </a:pPr>
            <a:r>
              <a:rPr lang="en-US" altLang="en-US" sz="2000" dirty="0">
                <a:latin typeface="Arial" panose="020B0604020202020204" pitchFamily="34" charset="0"/>
              </a:rPr>
              <a:t>The information contained in the caregiver information card was explained to the caregiver. Ideas on child play and stimulation using the toys provided were also discussed.</a:t>
            </a: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900" dirty="0">
              <a:latin typeface="Arial" panose="020B0604020202020204" pitchFamily="34" charset="0"/>
            </a:endParaRPr>
          </a:p>
          <a:p>
            <a:pPr marL="342900" indent="-342900">
              <a:buClr>
                <a:srgbClr val="C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At 12 months of age, with a window of ± 4 weeks, children in the IG and OG were assessed using the Bayley Scales of Infant and Toddler Development (3</a:t>
            </a:r>
            <a:r>
              <a:rPr lang="en-GB" sz="2000" baseline="30000" dirty="0">
                <a:latin typeface="Arial" panose="020B0604020202020204" pitchFamily="34" charset="0"/>
                <a:cs typeface="Arial" panose="020B0604020202020204" pitchFamily="34" charset="0"/>
              </a:rPr>
              <a:t>rd</a:t>
            </a:r>
            <a:r>
              <a:rPr lang="en-GB" sz="2000" dirty="0">
                <a:latin typeface="Arial" panose="020B0604020202020204" pitchFamily="34" charset="0"/>
                <a:cs typeface="Arial" panose="020B0604020202020204" pitchFamily="34" charset="0"/>
              </a:rPr>
              <a:t> Edition) (BSID-III). </a:t>
            </a:r>
          </a:p>
          <a:p>
            <a:pPr marL="342900" indent="-342900">
              <a:buClr>
                <a:srgbClr val="C00000"/>
              </a:buClr>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Three </a:t>
            </a:r>
            <a:r>
              <a:rPr lang="en-ZA" sz="2000" dirty="0">
                <a:latin typeface="Arial" panose="020B0604020202020204" pitchFamily="34" charset="0"/>
                <a:cs typeface="Arial" panose="020B0604020202020204" pitchFamily="34" charset="0"/>
              </a:rPr>
              <a:t>developmental domains, namely, cognition, motor skills and language development were evaluated. </a:t>
            </a:r>
          </a:p>
          <a:p>
            <a:pPr marL="342900" indent="-34290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Two trained assessors conducted the assessments – a physician and a physiotherapist. </a:t>
            </a:r>
          </a:p>
          <a:p>
            <a:pPr marL="342900" indent="-342900">
              <a:buClr>
                <a:srgbClr val="C00000"/>
              </a:buClr>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The BSID-III was conducted in English, and parents translated instructions to their children when needed. </a:t>
            </a:r>
          </a:p>
          <a:p>
            <a:pPr marL="342900" indent="-342900">
              <a:buClr>
                <a:srgbClr val="C00000"/>
              </a:buClr>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Demographic and health-related variables were collected from birth through the study period.</a:t>
            </a:r>
            <a:endParaRPr lang="en-ZA" sz="2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endParaRPr lang="en-US" altLang="en-US" sz="2000" dirty="0">
              <a:latin typeface="Arial" panose="020B0604020202020204" pitchFamily="34" charset="0"/>
            </a:endParaRPr>
          </a:p>
          <a:p>
            <a:pPr marL="342900" indent="-342900" defTabSz="525571" eaLnBrk="0" fontAlgn="base" hangingPunct="0">
              <a:spcBef>
                <a:spcPct val="0"/>
              </a:spcBef>
              <a:spcAft>
                <a:spcPct val="0"/>
              </a:spcAft>
              <a:buClr>
                <a:srgbClr val="C00000"/>
              </a:buClr>
              <a:buFont typeface="Arial" panose="020B0604020202020204" pitchFamily="34" charset="0"/>
              <a:buChar char="•"/>
            </a:pPr>
            <a:endParaRPr lang="en-US" altLang="en-US" sz="2000" dirty="0">
              <a:latin typeface="Arial" panose="020B0604020202020204" pitchFamily="34" charset="0"/>
            </a:endParaRPr>
          </a:p>
          <a:p>
            <a:pPr defTabSz="525571" eaLnBrk="0" fontAlgn="base" hangingPunct="0">
              <a:spcBef>
                <a:spcPct val="0"/>
              </a:spcBef>
              <a:spcAft>
                <a:spcPct val="0"/>
              </a:spcAft>
              <a:buClr>
                <a:srgbClr val="C00000"/>
              </a:buClr>
            </a:pPr>
            <a:r>
              <a:rPr lang="en-US" altLang="en-US" sz="2000" dirty="0">
                <a:latin typeface="Arial" panose="020B0604020202020204" pitchFamily="34" charset="0"/>
              </a:rPr>
              <a:t>	</a:t>
            </a:r>
          </a:p>
          <a:p>
            <a:pPr marL="342900" indent="-342900" defTabSz="525571" eaLnBrk="0" fontAlgn="base" hangingPunct="0">
              <a:spcBef>
                <a:spcPct val="0"/>
              </a:spcBef>
              <a:spcAft>
                <a:spcPct val="0"/>
              </a:spcAft>
              <a:buClr>
                <a:srgbClr val="C00000"/>
              </a:buClr>
              <a:buFont typeface="Arial" panose="020B0604020202020204" pitchFamily="34" charset="0"/>
              <a:buChar char="•"/>
            </a:pPr>
            <a:endParaRPr lang="en-US" altLang="en-US" sz="2000" dirty="0">
              <a:latin typeface="Arial" panose="020B0604020202020204" pitchFamily="34" charset="0"/>
            </a:endParaRPr>
          </a:p>
          <a:p>
            <a:pPr marL="342900" indent="-342900" defTabSz="525571" eaLnBrk="0" fontAlgn="base" hangingPunct="0">
              <a:spcBef>
                <a:spcPct val="0"/>
              </a:spcBef>
              <a:spcAft>
                <a:spcPct val="0"/>
              </a:spcAft>
              <a:buClr>
                <a:srgbClr val="C00000"/>
              </a:buClr>
              <a:buFont typeface="Arial" panose="020B0604020202020204" pitchFamily="34" charset="0"/>
              <a:buChar char="•"/>
            </a:pPr>
            <a:endParaRPr lang="en-US" altLang="en-US" sz="2000" dirty="0">
              <a:latin typeface="Arial" panose="020B0604020202020204" pitchFamily="34" charset="0"/>
            </a:endParaRPr>
          </a:p>
        </p:txBody>
      </p:sp>
      <p:sp>
        <p:nvSpPr>
          <p:cNvPr id="7" name="Text Box 5"/>
          <p:cNvSpPr txBox="1">
            <a:spLocks noChangeArrowheads="1"/>
          </p:cNvSpPr>
          <p:nvPr/>
        </p:nvSpPr>
        <p:spPr bwMode="auto">
          <a:xfrm>
            <a:off x="9568543" y="385137"/>
            <a:ext cx="22990628"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en-GB" sz="5400" b="1" dirty="0">
                <a:solidFill>
                  <a:srgbClr val="2969A3"/>
                </a:solidFill>
                <a:latin typeface="Arial" panose="020B0604020202020204" pitchFamily="34" charset="0"/>
                <a:cs typeface="Arial" panose="020B0604020202020204" pitchFamily="34" charset="0"/>
              </a:rPr>
              <a:t>Neurodevelopment at 12 months of age </a:t>
            </a:r>
          </a:p>
          <a:p>
            <a:pPr algn="ctr"/>
            <a:r>
              <a:rPr lang="en-GB" sz="5400" b="1" dirty="0">
                <a:solidFill>
                  <a:srgbClr val="2969A3"/>
                </a:solidFill>
                <a:latin typeface="Arial" panose="020B0604020202020204" pitchFamily="34" charset="0"/>
                <a:cs typeface="Arial" panose="020B0604020202020204" pitchFamily="34" charset="0"/>
              </a:rPr>
              <a:t>among very early treated infants in Johannesburg, South Africa</a:t>
            </a:r>
            <a:endParaRPr lang="en-ZA" sz="5400" dirty="0">
              <a:solidFill>
                <a:srgbClr val="2969A3"/>
              </a:solidFill>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10563726" y="2211387"/>
            <a:ext cx="20934947" cy="233534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lnSpc>
                <a:spcPct val="150000"/>
              </a:lnSpc>
              <a:spcAft>
                <a:spcPts val="1000"/>
              </a:spcAft>
            </a:pPr>
            <a:r>
              <a:rPr lang="en-GB" sz="2400" b="1" u="sng" dirty="0">
                <a:latin typeface="Arial" panose="020B0604020202020204" pitchFamily="34" charset="0"/>
                <a:ea typeface="Calibri"/>
                <a:cs typeface="Arial" panose="020B0604020202020204" pitchFamily="34" charset="0"/>
              </a:rPr>
              <a:t>Renate Strehlau</a:t>
            </a:r>
            <a:r>
              <a:rPr lang="en-GB" sz="2400" b="1" u="sng" baseline="30000" dirty="0">
                <a:latin typeface="Arial" panose="020B0604020202020204" pitchFamily="34" charset="0"/>
                <a:ea typeface="Calibri"/>
                <a:cs typeface="Arial" panose="020B0604020202020204" pitchFamily="34" charset="0"/>
              </a:rPr>
              <a:t>1</a:t>
            </a:r>
            <a:r>
              <a:rPr lang="en-GB" sz="2400" b="1" dirty="0">
                <a:latin typeface="Arial" panose="020B0604020202020204" pitchFamily="34" charset="0"/>
                <a:ea typeface="Calibri"/>
                <a:cs typeface="Arial" panose="020B0604020202020204" pitchFamily="34" charset="0"/>
              </a:rPr>
              <a:t>, </a:t>
            </a:r>
            <a:r>
              <a:rPr lang="en-GB" sz="2400" b="1" dirty="0" err="1">
                <a:latin typeface="Arial" panose="020B0604020202020204" pitchFamily="34" charset="0"/>
                <a:ea typeface="Calibri"/>
                <a:cs typeface="Arial" panose="020B0604020202020204" pitchFamily="34" charset="0"/>
              </a:rPr>
              <a:t>Tamryn</a:t>
            </a:r>
            <a:r>
              <a:rPr lang="en-GB" sz="2400" b="1" dirty="0">
                <a:latin typeface="Arial" panose="020B0604020202020204" pitchFamily="34" charset="0"/>
                <a:ea typeface="Calibri"/>
                <a:cs typeface="Arial" panose="020B0604020202020204" pitchFamily="34" charset="0"/>
              </a:rPr>
              <a:t> van Aswegen</a:t>
            </a:r>
            <a:r>
              <a:rPr lang="en-GB" sz="2400" b="1" baseline="30000" dirty="0">
                <a:latin typeface="Arial" panose="020B0604020202020204" pitchFamily="34" charset="0"/>
                <a:ea typeface="Calibri"/>
                <a:cs typeface="Arial" panose="020B0604020202020204" pitchFamily="34" charset="0"/>
              </a:rPr>
              <a:t>1</a:t>
            </a:r>
            <a:r>
              <a:rPr lang="en-GB" sz="2400" b="1" dirty="0">
                <a:latin typeface="Arial" panose="020B0604020202020204" pitchFamily="34" charset="0"/>
                <a:ea typeface="Calibri"/>
                <a:cs typeface="Arial" panose="020B0604020202020204" pitchFamily="34" charset="0"/>
              </a:rPr>
              <a:t>, Megan Burke</a:t>
            </a:r>
            <a:r>
              <a:rPr lang="en-GB" sz="2400" b="1" baseline="30000" dirty="0">
                <a:latin typeface="Arial" panose="020B0604020202020204" pitchFamily="34" charset="0"/>
                <a:ea typeface="Calibri"/>
                <a:cs typeface="Arial" panose="020B0604020202020204" pitchFamily="34" charset="0"/>
              </a:rPr>
              <a:t>1</a:t>
            </a:r>
            <a:r>
              <a:rPr lang="en-GB" sz="2400" b="1" dirty="0">
                <a:latin typeface="Arial" panose="020B0604020202020204" pitchFamily="34" charset="0"/>
                <a:ea typeface="Calibri"/>
                <a:cs typeface="Arial" panose="020B0604020202020204" pitchFamily="34" charset="0"/>
              </a:rPr>
              <a:t>, Louise Kuhn</a:t>
            </a:r>
            <a:r>
              <a:rPr lang="en-GB" sz="2400" b="1" baseline="30000" dirty="0">
                <a:latin typeface="Arial" panose="020B0604020202020204" pitchFamily="34" charset="0"/>
                <a:ea typeface="Calibri"/>
                <a:cs typeface="Arial" panose="020B0604020202020204" pitchFamily="34" charset="0"/>
              </a:rPr>
              <a:t>2, 3</a:t>
            </a:r>
            <a:r>
              <a:rPr lang="en-GB" sz="2400" b="1" dirty="0">
                <a:latin typeface="Arial" panose="020B0604020202020204" pitchFamily="34" charset="0"/>
                <a:ea typeface="Calibri"/>
                <a:cs typeface="Arial" panose="020B0604020202020204" pitchFamily="34" charset="0"/>
              </a:rPr>
              <a:t> and Joanne Potterton</a:t>
            </a:r>
            <a:r>
              <a:rPr lang="en-GB" sz="2400" b="1" baseline="30000" dirty="0">
                <a:latin typeface="Arial" panose="020B0604020202020204" pitchFamily="34" charset="0"/>
                <a:ea typeface="Calibri"/>
                <a:cs typeface="Arial" panose="020B0604020202020204" pitchFamily="34" charset="0"/>
              </a:rPr>
              <a:t>1,4</a:t>
            </a:r>
          </a:p>
          <a:p>
            <a:pPr algn="ctr">
              <a:lnSpc>
                <a:spcPct val="150000"/>
              </a:lnSpc>
              <a:spcAft>
                <a:spcPts val="1000"/>
              </a:spcAft>
            </a:pPr>
            <a:endParaRPr lang="en-GB" sz="900" b="1" baseline="30000" dirty="0">
              <a:latin typeface="Arial" panose="020B0604020202020204" pitchFamily="34" charset="0"/>
              <a:ea typeface="Calibri"/>
              <a:cs typeface="Arial" panose="020B0604020202020204" pitchFamily="34" charset="0"/>
            </a:endParaRPr>
          </a:p>
          <a:p>
            <a:pPr algn="ctr">
              <a:spcAft>
                <a:spcPts val="0"/>
              </a:spcAft>
            </a:pPr>
            <a:r>
              <a:rPr lang="en-GB" sz="2000" baseline="30000" dirty="0">
                <a:latin typeface="Arial" panose="020B0604020202020204" pitchFamily="34" charset="0"/>
                <a:ea typeface="Calibri"/>
                <a:cs typeface="Arial" panose="020B0604020202020204" pitchFamily="34" charset="0"/>
              </a:rPr>
              <a:t>1 </a:t>
            </a:r>
            <a:r>
              <a:rPr lang="en-GB" sz="2000" dirty="0">
                <a:latin typeface="Arial" panose="020B0604020202020204" pitchFamily="34" charset="0"/>
                <a:ea typeface="Calibri"/>
                <a:cs typeface="Arial" panose="020B0604020202020204" pitchFamily="34" charset="0"/>
              </a:rPr>
              <a:t>Empilweni Services and Research Unit, Rahima Moosa Mother and Child Hospital, Department of Paediatrics and Child Health, Faculty of Health Sciences, University of the Witwatersrand, Johannesburg, South Africa, </a:t>
            </a:r>
            <a:r>
              <a:rPr lang="en-GB" sz="2000" baseline="30000" dirty="0">
                <a:latin typeface="Arial" panose="020B0604020202020204" pitchFamily="34" charset="0"/>
                <a:ea typeface="Calibri"/>
                <a:cs typeface="Arial" panose="020B0604020202020204" pitchFamily="34" charset="0"/>
              </a:rPr>
              <a:t>2</a:t>
            </a:r>
            <a:r>
              <a:rPr lang="en-GB" sz="2000" dirty="0">
                <a:latin typeface="Arial" panose="020B0604020202020204" pitchFamily="34" charset="0"/>
                <a:ea typeface="Calibri"/>
                <a:cs typeface="Arial" panose="020B0604020202020204" pitchFamily="34" charset="0"/>
              </a:rPr>
              <a:t> Gertrude H. </a:t>
            </a:r>
            <a:r>
              <a:rPr lang="en-GB" sz="2000" dirty="0" err="1">
                <a:latin typeface="Arial" panose="020B0604020202020204" pitchFamily="34" charset="0"/>
                <a:ea typeface="Calibri"/>
                <a:cs typeface="Arial" panose="020B0604020202020204" pitchFamily="34" charset="0"/>
              </a:rPr>
              <a:t>Sergievsky</a:t>
            </a:r>
            <a:r>
              <a:rPr lang="en-GB" sz="2000" dirty="0">
                <a:latin typeface="Arial" panose="020B0604020202020204" pitchFamily="34" charset="0"/>
                <a:ea typeface="Calibri"/>
                <a:cs typeface="Arial" panose="020B0604020202020204" pitchFamily="34" charset="0"/>
              </a:rPr>
              <a:t> </a:t>
            </a:r>
            <a:r>
              <a:rPr lang="en-GB" sz="2000" dirty="0" err="1">
                <a:latin typeface="Arial" panose="020B0604020202020204" pitchFamily="34" charset="0"/>
                <a:ea typeface="Calibri"/>
                <a:cs typeface="Arial" panose="020B0604020202020204" pitchFamily="34" charset="0"/>
              </a:rPr>
              <a:t>Center</a:t>
            </a:r>
            <a:r>
              <a:rPr lang="en-GB" sz="2000" dirty="0">
                <a:latin typeface="Arial" panose="020B0604020202020204" pitchFamily="34" charset="0"/>
                <a:ea typeface="Calibri"/>
                <a:cs typeface="Arial" panose="020B0604020202020204" pitchFamily="34" charset="0"/>
              </a:rPr>
              <a:t>, </a:t>
            </a:r>
            <a:r>
              <a:rPr lang="en-GB" sz="2000" dirty="0" err="1">
                <a:latin typeface="Arial" panose="020B0604020202020204" pitchFamily="34" charset="0"/>
                <a:ea typeface="Calibri"/>
                <a:cs typeface="Arial" panose="020B0604020202020204" pitchFamily="34" charset="0"/>
              </a:rPr>
              <a:t>Vagelos</a:t>
            </a:r>
            <a:r>
              <a:rPr lang="en-GB" sz="2000" dirty="0">
                <a:latin typeface="Arial" panose="020B0604020202020204" pitchFamily="34" charset="0"/>
                <a:ea typeface="Calibri"/>
                <a:cs typeface="Arial" panose="020B0604020202020204" pitchFamily="34" charset="0"/>
              </a:rPr>
              <a:t> College of Physicians and Surgeons, Columbia University Irving Medical </a:t>
            </a:r>
            <a:r>
              <a:rPr lang="en-GB" sz="2000" dirty="0" err="1">
                <a:latin typeface="Arial" panose="020B0604020202020204" pitchFamily="34" charset="0"/>
                <a:ea typeface="Calibri"/>
                <a:cs typeface="Arial" panose="020B0604020202020204" pitchFamily="34" charset="0"/>
              </a:rPr>
              <a:t>Center</a:t>
            </a:r>
            <a:r>
              <a:rPr lang="en-GB" sz="2000" dirty="0">
                <a:latin typeface="Arial" panose="020B0604020202020204" pitchFamily="34" charset="0"/>
                <a:ea typeface="Calibri"/>
                <a:cs typeface="Arial" panose="020B0604020202020204" pitchFamily="34" charset="0"/>
              </a:rPr>
              <a:t>, New York City, NY, USA, </a:t>
            </a:r>
            <a:r>
              <a:rPr lang="en-GB" sz="2000" baseline="30000" dirty="0">
                <a:latin typeface="Arial" panose="020B0604020202020204" pitchFamily="34" charset="0"/>
                <a:ea typeface="Calibri"/>
                <a:cs typeface="Arial" panose="020B0604020202020204" pitchFamily="34" charset="0"/>
              </a:rPr>
              <a:t>3 </a:t>
            </a:r>
            <a:r>
              <a:rPr lang="en-GB" sz="2000" dirty="0">
                <a:latin typeface="Arial" panose="020B0604020202020204" pitchFamily="34" charset="0"/>
                <a:ea typeface="Calibri"/>
                <a:cs typeface="Arial" panose="020B0604020202020204" pitchFamily="34" charset="0"/>
              </a:rPr>
              <a:t>Department of Epidemiology, Mailman School of Public Health, Columbia University Irving Medical </a:t>
            </a:r>
            <a:r>
              <a:rPr lang="en-GB" sz="2000" dirty="0" err="1">
                <a:latin typeface="Arial" panose="020B0604020202020204" pitchFamily="34" charset="0"/>
                <a:ea typeface="Calibri"/>
                <a:cs typeface="Arial" panose="020B0604020202020204" pitchFamily="34" charset="0"/>
              </a:rPr>
              <a:t>Center</a:t>
            </a:r>
            <a:r>
              <a:rPr lang="en-GB" sz="2000" dirty="0">
                <a:latin typeface="Arial" panose="020B0604020202020204" pitchFamily="34" charset="0"/>
                <a:ea typeface="Calibri"/>
                <a:cs typeface="Arial" panose="020B0604020202020204" pitchFamily="34" charset="0"/>
              </a:rPr>
              <a:t>, New York City, NY, USA, </a:t>
            </a:r>
            <a:r>
              <a:rPr lang="en-GB" sz="2000" baseline="30000" dirty="0">
                <a:latin typeface="Arial" panose="020B0604020202020204" pitchFamily="34" charset="0"/>
                <a:ea typeface="Calibri"/>
                <a:cs typeface="Arial" panose="020B0604020202020204" pitchFamily="34" charset="0"/>
              </a:rPr>
              <a:t>4</a:t>
            </a:r>
            <a:r>
              <a:rPr lang="en-GB" sz="2000" dirty="0">
                <a:latin typeface="Arial" panose="020B0604020202020204" pitchFamily="34" charset="0"/>
                <a:ea typeface="Calibri"/>
                <a:cs typeface="Arial" panose="020B0604020202020204" pitchFamily="34" charset="0"/>
              </a:rPr>
              <a:t>Department of Physiotherapy, School of Therapeutic Sciences, Faculty of Health Sciences, University of the Witwatersrand, Johannesburg, South Africa</a:t>
            </a:r>
            <a:endParaRPr lang="en-GB" sz="2000" baseline="30000" dirty="0">
              <a:latin typeface="Arial" panose="020B0604020202020204" pitchFamily="34" charset="0"/>
              <a:ea typeface="Calibri"/>
              <a:cs typeface="Arial" panose="020B0604020202020204" pitchFamily="34" charset="0"/>
            </a:endParaRPr>
          </a:p>
          <a:p>
            <a:pPr algn="ctr">
              <a:lnSpc>
                <a:spcPct val="150000"/>
              </a:lnSpc>
              <a:spcAft>
                <a:spcPts val="1000"/>
              </a:spcAft>
            </a:pPr>
            <a:endParaRPr lang="en-ZA" sz="2000" dirty="0">
              <a:latin typeface="Arial" panose="020B0604020202020204" pitchFamily="34" charset="0"/>
              <a:ea typeface="Calibri"/>
              <a:cs typeface="Arial" panose="020B0604020202020204" pitchFamily="34" charset="0"/>
            </a:endParaRPr>
          </a:p>
        </p:txBody>
      </p:sp>
      <p:sp>
        <p:nvSpPr>
          <p:cNvPr id="2" name="Rectangle 1"/>
          <p:cNvSpPr/>
          <p:nvPr/>
        </p:nvSpPr>
        <p:spPr>
          <a:xfrm>
            <a:off x="0" y="28863608"/>
            <a:ext cx="42803763" cy="1411605"/>
          </a:xfrm>
          <a:prstGeom prst="rect">
            <a:avLst/>
          </a:prstGeom>
          <a:solidFill>
            <a:srgbClr val="C423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sp>
        <p:nvSpPr>
          <p:cNvPr id="14" name="TextBox 13"/>
          <p:cNvSpPr txBox="1"/>
          <p:nvPr/>
        </p:nvSpPr>
        <p:spPr>
          <a:xfrm>
            <a:off x="275770" y="29178176"/>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t>
            </a:r>
            <a:r>
              <a:rPr lang="en-GB" sz="2365" b="1" i="1" dirty="0">
                <a:solidFill>
                  <a:schemeClr val="bg1"/>
                </a:solidFill>
                <a:latin typeface="Century Gothic" panose="020B0502020202020204" pitchFamily="34" charset="0"/>
              </a:rPr>
              <a:t>AIDS 2020: Virtual</a:t>
            </a:r>
            <a:r>
              <a:rPr lang="en-GB" sz="2365" b="1" dirty="0">
                <a:solidFill>
                  <a:schemeClr val="bg1"/>
                </a:solidFill>
                <a:latin typeface="Century Gothic" panose="020B0502020202020204" pitchFamily="34" charset="0"/>
              </a:rPr>
              <a:t>)</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11274"/>
            <a:ext cx="5430051" cy="916274"/>
          </a:xfrm>
          <a:prstGeom prst="rect">
            <a:avLst/>
          </a:prstGeom>
        </p:spPr>
      </p:pic>
      <p:sp>
        <p:nvSpPr>
          <p:cNvPr id="11" name="Text Box 3"/>
          <p:cNvSpPr txBox="1">
            <a:spLocks noChangeArrowheads="1"/>
          </p:cNvSpPr>
          <p:nvPr/>
        </p:nvSpPr>
        <p:spPr bwMode="auto">
          <a:xfrm>
            <a:off x="21082444" y="7091143"/>
            <a:ext cx="20598064" cy="22256226"/>
          </a:xfrm>
          <a:prstGeom prst="rect">
            <a:avLst/>
          </a:prstGeom>
          <a:noFill/>
          <a:ln w="25400" algn="ctr">
            <a:no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a:spcBef>
                <a:spcPct val="10000"/>
              </a:spcBef>
              <a:tabLst>
                <a:tab pos="500063" algn="l"/>
              </a:tabLst>
            </a:pPr>
            <a:endParaRPr lang="en-US" sz="2800" b="1" i="1" dirty="0">
              <a:latin typeface="Arial" panose="020B0604020202020204" pitchFamily="34" charset="0"/>
              <a:ea typeface="ＭＳ Ｐゴシック" pitchFamily="-65" charset="-128"/>
              <a:cs typeface="Arial" panose="020B0604020202020204" pitchFamily="34" charset="0"/>
            </a:endParaRPr>
          </a:p>
        </p:txBody>
      </p:sp>
      <p:sp>
        <p:nvSpPr>
          <p:cNvPr id="12" name="Text Box 4"/>
          <p:cNvSpPr txBox="1">
            <a:spLocks noChangeArrowheads="1"/>
          </p:cNvSpPr>
          <p:nvPr/>
        </p:nvSpPr>
        <p:spPr bwMode="auto">
          <a:xfrm>
            <a:off x="31575268" y="23983384"/>
            <a:ext cx="10080000" cy="267679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marL="342900"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This work was supported by funding from:</a:t>
            </a:r>
          </a:p>
          <a:p>
            <a:pPr marL="342900" indent="-342900">
              <a:spcBef>
                <a:spcPct val="10000"/>
              </a:spcBef>
              <a:buClr>
                <a:srgbClr val="C00000"/>
              </a:buClr>
              <a:buFont typeface="Arial" panose="020B0604020202020204" pitchFamily="34" charset="0"/>
              <a:buChar char="•"/>
              <a:tabLst>
                <a:tab pos="500063" algn="l"/>
              </a:tabLst>
            </a:pPr>
            <a:endParaRPr lang="en-US" sz="900" dirty="0">
              <a:latin typeface="Arial" panose="020B0604020202020204" pitchFamily="34" charset="0"/>
              <a:ea typeface="ＭＳ Ｐゴシック" pitchFamily="-65" charset="-128"/>
              <a:cs typeface="Arial" panose="020B0604020202020204" pitchFamily="34" charset="0"/>
            </a:endParaRPr>
          </a:p>
          <a:p>
            <a:pPr marL="800100" lvl="1"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Eunice Kennedy Shriver National Institute of Child Health and Human Development (U01HD080441),</a:t>
            </a:r>
          </a:p>
          <a:p>
            <a:pPr marL="800100" lvl="1" indent="-342900">
              <a:spcBef>
                <a:spcPct val="10000"/>
              </a:spcBef>
              <a:buClr>
                <a:srgbClr val="C00000"/>
              </a:buClr>
              <a:buFont typeface="Arial" panose="020B0604020202020204" pitchFamily="34" charset="0"/>
              <a:buChar char="•"/>
              <a:tabLst>
                <a:tab pos="500063" algn="l"/>
              </a:tabLst>
            </a:pPr>
            <a:endParaRPr lang="en-US" sz="900" dirty="0">
              <a:latin typeface="Arial" panose="020B0604020202020204" pitchFamily="34" charset="0"/>
              <a:ea typeface="ＭＳ Ｐゴシック" pitchFamily="-65" charset="-128"/>
              <a:cs typeface="Arial" panose="020B0604020202020204" pitchFamily="34" charset="0"/>
            </a:endParaRPr>
          </a:p>
          <a:p>
            <a:pPr marL="800100" lvl="1" indent="-342900">
              <a:spcBef>
                <a:spcPct val="10000"/>
              </a:spcBef>
              <a:buClr>
                <a:srgbClr val="C00000"/>
              </a:buClr>
              <a:buFont typeface="Arial" panose="020B0604020202020204" pitchFamily="34" charset="0"/>
              <a:buChar char="•"/>
              <a:tabLst>
                <a:tab pos="500063" algn="l"/>
              </a:tabLst>
            </a:pPr>
            <a:r>
              <a:rPr lang="en-ZA" sz="2000" dirty="0">
                <a:latin typeface="Arial" panose="020B0604020202020204" pitchFamily="34" charset="0"/>
                <a:ea typeface="ＭＳ Ｐゴシック" pitchFamily="-65" charset="-128"/>
                <a:cs typeface="Arial" panose="020B0604020202020204" pitchFamily="34" charset="0"/>
              </a:rPr>
              <a:t>The University of the Witwatersrand Faculty Research Committee Individual Research Grant (001	254 8438104 5121105 5254)</a:t>
            </a:r>
          </a:p>
          <a:p>
            <a:pPr marL="800100" lvl="1" indent="-342900">
              <a:spcBef>
                <a:spcPct val="10000"/>
              </a:spcBef>
              <a:buClr>
                <a:srgbClr val="C00000"/>
              </a:buClr>
              <a:buFont typeface="Arial" panose="020B0604020202020204" pitchFamily="34" charset="0"/>
              <a:buChar char="•"/>
              <a:tabLst>
                <a:tab pos="500063" algn="l"/>
              </a:tabLst>
            </a:pPr>
            <a:r>
              <a:rPr lang="en-ZA" sz="2000" dirty="0">
                <a:latin typeface="Arial" panose="020B0604020202020204" pitchFamily="34" charset="0"/>
                <a:ea typeface="ＭＳ Ｐゴシック" pitchFamily="-65" charset="-128"/>
                <a:cs typeface="Arial" panose="020B0604020202020204" pitchFamily="34" charset="0"/>
              </a:rPr>
              <a:t>Developmental Activity Programme, copyright Department of Paediatric Cardiology, University of the Free State (used with permission).</a:t>
            </a:r>
          </a:p>
          <a:p>
            <a:pPr marL="800100" lvl="1" indent="-342900">
              <a:spcBef>
                <a:spcPct val="10000"/>
              </a:spcBef>
              <a:buClr>
                <a:srgbClr val="C00000"/>
              </a:buClr>
              <a:buFont typeface="Arial" panose="020B0604020202020204" pitchFamily="34" charset="0"/>
              <a:buChar char="•"/>
              <a:tabLst>
                <a:tab pos="500063" algn="l"/>
              </a:tabLst>
            </a:pPr>
            <a:endParaRPr lang="en-US" sz="2000" dirty="0">
              <a:latin typeface="Arial" panose="020B0604020202020204" pitchFamily="34" charset="0"/>
              <a:ea typeface="ＭＳ Ｐゴシック" pitchFamily="-65" charset="-128"/>
              <a:cs typeface="Arial" panose="020B0604020202020204" pitchFamily="34" charset="0"/>
            </a:endParaRPr>
          </a:p>
        </p:txBody>
      </p:sp>
      <p:cxnSp>
        <p:nvCxnSpPr>
          <p:cNvPr id="8" name="Straight Connector 7"/>
          <p:cNvCxnSpPr/>
          <p:nvPr/>
        </p:nvCxnSpPr>
        <p:spPr>
          <a:xfrm flipH="1">
            <a:off x="275770" y="4908885"/>
            <a:ext cx="42147135" cy="0"/>
          </a:xfrm>
          <a:prstGeom prst="line">
            <a:avLst/>
          </a:prstGeom>
          <a:ln w="76200">
            <a:solidFill>
              <a:srgbClr val="C42308"/>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927" y="361377"/>
            <a:ext cx="467677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5253" y="2675799"/>
            <a:ext cx="22621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3439" y="2200389"/>
            <a:ext cx="20478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36934" y="653843"/>
            <a:ext cx="4676400" cy="174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6992854" y="2700000"/>
            <a:ext cx="2671010" cy="1569660"/>
          </a:xfrm>
          <a:prstGeom prst="rect">
            <a:avLst/>
          </a:prstGeom>
          <a:noFill/>
        </p:spPr>
        <p:txBody>
          <a:bodyPr wrap="square" rtlCol="0">
            <a:spAutoFit/>
          </a:bodyPr>
          <a:lstStyle/>
          <a:p>
            <a:r>
              <a:rPr lang="en-ZA" sz="4800" b="1" i="1" dirty="0">
                <a:solidFill>
                  <a:srgbClr val="2969A3"/>
                </a:solidFill>
                <a:latin typeface="Arial" panose="020B0604020202020204" pitchFamily="34" charset="0"/>
                <a:cs typeface="Arial" panose="020B0604020202020204" pitchFamily="34" charset="0"/>
              </a:rPr>
              <a:t>e-poster</a:t>
            </a:r>
            <a:r>
              <a:rPr lang="en-ZA" sz="4800" b="1" dirty="0">
                <a:solidFill>
                  <a:srgbClr val="2969A3"/>
                </a:solidFill>
                <a:latin typeface="Arial" panose="020B0604020202020204" pitchFamily="34" charset="0"/>
                <a:cs typeface="Arial" panose="020B0604020202020204" pitchFamily="34" charset="0"/>
              </a:rPr>
              <a:t> </a:t>
            </a:r>
            <a:r>
              <a:rPr lang="en-ZA" sz="4800" b="1" dirty="0">
                <a:solidFill>
                  <a:srgbClr val="2969A3"/>
                </a:solidFill>
              </a:rPr>
              <a:t>PEB0327</a:t>
            </a:r>
          </a:p>
        </p:txBody>
      </p:sp>
      <p:sp>
        <p:nvSpPr>
          <p:cNvPr id="17" name="TextBox 16"/>
          <p:cNvSpPr txBox="1"/>
          <p:nvPr/>
        </p:nvSpPr>
        <p:spPr>
          <a:xfrm>
            <a:off x="3680851" y="6232359"/>
            <a:ext cx="7939834" cy="369332"/>
          </a:xfrm>
          <a:prstGeom prst="rect">
            <a:avLst/>
          </a:prstGeom>
          <a:noFill/>
        </p:spPr>
        <p:txBody>
          <a:bodyPr wrap="square" rtlCol="0">
            <a:spAutoFit/>
          </a:bodyPr>
          <a:lstStyle/>
          <a:p>
            <a:endParaRPr lang="en-ZA" dirty="0"/>
          </a:p>
        </p:txBody>
      </p:sp>
      <p:sp>
        <p:nvSpPr>
          <p:cNvPr id="18" name="TextBox 17"/>
          <p:cNvSpPr txBox="1"/>
          <p:nvPr/>
        </p:nvSpPr>
        <p:spPr>
          <a:xfrm>
            <a:off x="1520613" y="6042727"/>
            <a:ext cx="9000000" cy="461665"/>
          </a:xfrm>
          <a:prstGeom prst="rect">
            <a:avLst/>
          </a:prstGeom>
          <a:solidFill>
            <a:srgbClr val="2969A3"/>
          </a:solidFill>
        </p:spPr>
        <p:txBody>
          <a:bodyPr wrap="square" rtlCol="0">
            <a:spAutoFit/>
          </a:bodyPr>
          <a:lstStyle/>
          <a:p>
            <a:pPr algn="ctr"/>
            <a:r>
              <a:rPr lang="en-ZA" sz="2400" b="1" spc="300" dirty="0">
                <a:solidFill>
                  <a:schemeClr val="bg1"/>
                </a:solidFill>
              </a:rPr>
              <a:t>BACKGROUND</a:t>
            </a:r>
            <a:endParaRPr lang="en-ZA" sz="2800" b="1" spc="300" dirty="0">
              <a:solidFill>
                <a:schemeClr val="bg1"/>
              </a:solidFill>
            </a:endParaRPr>
          </a:p>
        </p:txBody>
      </p:sp>
      <p:sp>
        <p:nvSpPr>
          <p:cNvPr id="26" name="TextBox 25"/>
          <p:cNvSpPr txBox="1"/>
          <p:nvPr/>
        </p:nvSpPr>
        <p:spPr>
          <a:xfrm>
            <a:off x="1519675" y="16038395"/>
            <a:ext cx="9000000" cy="461665"/>
          </a:xfrm>
          <a:prstGeom prst="rect">
            <a:avLst/>
          </a:prstGeom>
          <a:solidFill>
            <a:srgbClr val="2969A3"/>
          </a:solidFill>
        </p:spPr>
        <p:txBody>
          <a:bodyPr wrap="square" rtlCol="0">
            <a:spAutoFit/>
          </a:bodyPr>
          <a:lstStyle/>
          <a:p>
            <a:pPr algn="ctr"/>
            <a:r>
              <a:rPr lang="en-ZA" sz="2400" b="1" spc="300" dirty="0">
                <a:solidFill>
                  <a:schemeClr val="bg1"/>
                </a:solidFill>
              </a:rPr>
              <a:t>OBJECTIVES</a:t>
            </a:r>
            <a:endParaRPr lang="en-ZA" sz="2800" b="1" spc="300" dirty="0">
              <a:solidFill>
                <a:schemeClr val="bg1"/>
              </a:solidFill>
            </a:endParaRPr>
          </a:p>
        </p:txBody>
      </p:sp>
      <p:sp>
        <p:nvSpPr>
          <p:cNvPr id="27" name="TextBox 26"/>
          <p:cNvSpPr txBox="1"/>
          <p:nvPr/>
        </p:nvSpPr>
        <p:spPr>
          <a:xfrm>
            <a:off x="1519675" y="19316440"/>
            <a:ext cx="9000000" cy="461665"/>
          </a:xfrm>
          <a:prstGeom prst="rect">
            <a:avLst/>
          </a:prstGeom>
          <a:solidFill>
            <a:srgbClr val="2969A3"/>
          </a:solidFill>
        </p:spPr>
        <p:txBody>
          <a:bodyPr wrap="square" rtlCol="0">
            <a:spAutoFit/>
          </a:bodyPr>
          <a:lstStyle/>
          <a:p>
            <a:pPr algn="ctr"/>
            <a:r>
              <a:rPr lang="en-ZA" sz="2400" b="1" spc="300" dirty="0">
                <a:solidFill>
                  <a:schemeClr val="bg1"/>
                </a:solidFill>
              </a:rPr>
              <a:t>METHODS</a:t>
            </a:r>
            <a:endParaRPr lang="en-ZA" sz="2800" b="1" spc="300" dirty="0">
              <a:solidFill>
                <a:schemeClr val="bg1"/>
              </a:solidFill>
            </a:endParaRPr>
          </a:p>
        </p:txBody>
      </p:sp>
      <p:pic>
        <p:nvPicPr>
          <p:cNvPr id="103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r="4534"/>
          <a:stretch/>
        </p:blipFill>
        <p:spPr bwMode="auto">
          <a:xfrm>
            <a:off x="279608" y="20899081"/>
            <a:ext cx="4626889" cy="64627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519675" y="19849840"/>
            <a:ext cx="9000000" cy="461665"/>
          </a:xfrm>
          <a:prstGeom prst="rect">
            <a:avLst/>
          </a:prstGeom>
          <a:solidFill>
            <a:srgbClr val="307ABE"/>
          </a:solidFill>
        </p:spPr>
        <p:txBody>
          <a:bodyPr wrap="square" rtlCol="0">
            <a:spAutoFit/>
          </a:bodyPr>
          <a:lstStyle/>
          <a:p>
            <a:pPr algn="ctr"/>
            <a:r>
              <a:rPr lang="en-ZA" sz="2400" b="1" spc="300" dirty="0">
                <a:solidFill>
                  <a:schemeClr val="bg1"/>
                </a:solidFill>
              </a:rPr>
              <a:t>Study Participants</a:t>
            </a:r>
            <a:endParaRPr lang="en-ZA" sz="2800" b="1" spc="300" dirty="0">
              <a:solidFill>
                <a:schemeClr val="bg1"/>
              </a:solidFill>
            </a:endParaRPr>
          </a:p>
        </p:txBody>
      </p:sp>
      <p:sp>
        <p:nvSpPr>
          <p:cNvPr id="20" name="TextBox 19"/>
          <p:cNvSpPr txBox="1"/>
          <p:nvPr/>
        </p:nvSpPr>
        <p:spPr>
          <a:xfrm>
            <a:off x="4713993" y="20592973"/>
            <a:ext cx="6009904" cy="7555915"/>
          </a:xfrm>
          <a:prstGeom prst="rect">
            <a:avLst/>
          </a:prstGeom>
          <a:noFill/>
        </p:spPr>
        <p:txBody>
          <a:bodyPr wrap="square" rtlCol="0">
            <a:spAutoFit/>
          </a:bodyPr>
          <a:lstStyle/>
          <a:p>
            <a:pPr marL="285750" indent="-285750">
              <a:buClr>
                <a:srgbClr val="C42308"/>
              </a:buClr>
              <a:buFont typeface="Wingdings" panose="05000000000000000000" pitchFamily="2" charset="2"/>
              <a:buChar char="§"/>
            </a:pPr>
            <a:r>
              <a:rPr lang="en-US" altLang="en-US" sz="2000" dirty="0">
                <a:latin typeface="Arial" panose="020B0604020202020204" pitchFamily="34" charset="0"/>
              </a:rPr>
              <a:t>New-born infants enrolled in the </a:t>
            </a:r>
            <a:r>
              <a:rPr lang="en-US" altLang="en-US" sz="2000" dirty="0">
                <a:latin typeface="Arial" panose="020B0604020202020204" pitchFamily="34" charset="0"/>
                <a:cs typeface="Arial" panose="020B0604020202020204" pitchFamily="34" charset="0"/>
              </a:rPr>
              <a:t>LEOPARD (</a:t>
            </a:r>
            <a:r>
              <a:rPr lang="en-GB" sz="2000" dirty="0">
                <a:latin typeface="Arial" panose="020B0604020202020204" pitchFamily="34" charset="0"/>
                <a:cs typeface="Arial" panose="020B0604020202020204" pitchFamily="34" charset="0"/>
              </a:rPr>
              <a:t>Latency and Early </a:t>
            </a:r>
            <a:r>
              <a:rPr lang="en-GB" sz="2000" dirty="0" err="1">
                <a:latin typeface="Arial" panose="020B0604020202020204" pitchFamily="34" charset="0"/>
                <a:cs typeface="Arial" panose="020B0604020202020204" pitchFamily="34" charset="0"/>
              </a:rPr>
              <a:t>neOnatal</a:t>
            </a:r>
            <a:r>
              <a:rPr lang="en-GB" sz="2000" dirty="0">
                <a:latin typeface="Arial" panose="020B0604020202020204" pitchFamily="34" charset="0"/>
                <a:cs typeface="Arial" panose="020B0604020202020204" pitchFamily="34" charset="0"/>
              </a:rPr>
              <a:t> Provision of Anti-Retroviral Drugs) trial were co-enrolled in the early childhood stimulation trial.</a:t>
            </a:r>
          </a:p>
          <a:p>
            <a:pPr marL="285750" indent="-285750">
              <a:buClr>
                <a:srgbClr val="C42308"/>
              </a:buClr>
              <a:buFont typeface="Wingdings" panose="05000000000000000000" pitchFamily="2" charset="2"/>
              <a:buChar char="§"/>
            </a:pPr>
            <a:endParaRPr lang="en-ZA" sz="900" dirty="0">
              <a:latin typeface="Arial" panose="020B0604020202020204" pitchFamily="34" charset="0"/>
              <a:cs typeface="Arial" panose="020B0604020202020204" pitchFamily="34" charset="0"/>
            </a:endParaRPr>
          </a:p>
          <a:p>
            <a:pPr marL="285750" indent="-285750">
              <a:buClr>
                <a:srgbClr val="C42308"/>
              </a:buClr>
              <a:buFont typeface="Wingdings" panose="05000000000000000000" pitchFamily="2" charset="2"/>
              <a:buChar char="§"/>
            </a:pPr>
            <a:r>
              <a:rPr lang="en-ZA" sz="2000" dirty="0">
                <a:latin typeface="Arial" panose="020B0604020202020204" pitchFamily="34" charset="0"/>
                <a:cs typeface="Arial" panose="020B0604020202020204" pitchFamily="34" charset="0"/>
              </a:rPr>
              <a:t>Infants in the Intervention group (IG) took part in a 12-month programme designed to stimulate infant development.</a:t>
            </a:r>
          </a:p>
          <a:p>
            <a:pPr marL="285750" indent="-285750">
              <a:buClr>
                <a:srgbClr val="C42308"/>
              </a:buClr>
              <a:buFont typeface="Wingdings" panose="05000000000000000000" pitchFamily="2" charset="2"/>
              <a:buChar char="§"/>
            </a:pPr>
            <a:endParaRPr lang="en-ZA" sz="900" dirty="0">
              <a:latin typeface="Arial" panose="020B0604020202020204" pitchFamily="34" charset="0"/>
              <a:cs typeface="Arial" panose="020B0604020202020204" pitchFamily="34" charset="0"/>
            </a:endParaRPr>
          </a:p>
          <a:p>
            <a:pPr marL="285750" indent="-285750">
              <a:buClr>
                <a:srgbClr val="C42308"/>
              </a:buClr>
              <a:buFont typeface="Wingdings" panose="05000000000000000000" pitchFamily="2" charset="2"/>
              <a:buChar char="§"/>
            </a:pPr>
            <a:r>
              <a:rPr lang="en-ZA" sz="2000" dirty="0">
                <a:latin typeface="Arial" panose="020B0604020202020204" pitchFamily="34" charset="0"/>
                <a:cs typeface="Arial" panose="020B0604020202020204" pitchFamily="34" charset="0"/>
              </a:rPr>
              <a:t>The observation group (OG) received standard of care which did not include an ECD programme.</a:t>
            </a:r>
          </a:p>
          <a:p>
            <a:pPr marL="285750" indent="-285750">
              <a:buClr>
                <a:srgbClr val="C42308"/>
              </a:buClr>
              <a:buFont typeface="Wingdings" panose="05000000000000000000" pitchFamily="2" charset="2"/>
              <a:buChar char="§"/>
            </a:pPr>
            <a:endParaRPr lang="en-ZA" sz="900" dirty="0">
              <a:latin typeface="Arial" panose="020B0604020202020204" pitchFamily="34" charset="0"/>
              <a:cs typeface="Arial" panose="020B0604020202020204" pitchFamily="34" charset="0"/>
            </a:endParaRPr>
          </a:p>
          <a:p>
            <a:pPr marL="285750" indent="-285750">
              <a:buClr>
                <a:srgbClr val="C42308"/>
              </a:buClr>
              <a:buFont typeface="Wingdings" panose="05000000000000000000" pitchFamily="2" charset="2"/>
              <a:buChar char="§"/>
            </a:pPr>
            <a:r>
              <a:rPr lang="en-ZA" sz="2000" dirty="0">
                <a:latin typeface="Arial" panose="020B0604020202020204" pitchFamily="34" charset="0"/>
                <a:cs typeface="Arial" panose="020B0604020202020204" pitchFamily="34" charset="0"/>
              </a:rPr>
              <a:t>36 neonates participated in the ECD stimulation programme, of which 28 remained in follow-up for 12 months.</a:t>
            </a:r>
          </a:p>
          <a:p>
            <a:pPr marL="285750" indent="-285750">
              <a:buClr>
                <a:srgbClr val="C42308"/>
              </a:buClr>
              <a:buFont typeface="Wingdings" panose="05000000000000000000" pitchFamily="2" charset="2"/>
              <a:buChar char="§"/>
            </a:pPr>
            <a:endParaRPr lang="en-ZA" sz="900" dirty="0">
              <a:latin typeface="Arial" panose="020B0604020202020204" pitchFamily="34" charset="0"/>
              <a:cs typeface="Arial" panose="020B0604020202020204" pitchFamily="34" charset="0"/>
            </a:endParaRPr>
          </a:p>
          <a:p>
            <a:pPr marL="285750" indent="-285750">
              <a:buClr>
                <a:srgbClr val="C42308"/>
              </a:buClr>
              <a:buFont typeface="Wingdings" panose="05000000000000000000" pitchFamily="2" charset="2"/>
              <a:buChar char="§"/>
            </a:pPr>
            <a:r>
              <a:rPr lang="en-ZA" sz="2000" dirty="0">
                <a:latin typeface="Arial" panose="020B0604020202020204" pitchFamily="34" charset="0"/>
                <a:cs typeface="Arial" panose="020B0604020202020204" pitchFamily="34" charset="0"/>
              </a:rPr>
              <a:t>Both groups started ART in the early neonatal period as soon as the birth diagnosis had been confirmed.</a:t>
            </a:r>
          </a:p>
          <a:p>
            <a:pPr marL="285750" indent="-285750">
              <a:buClr>
                <a:srgbClr val="C42308"/>
              </a:buClr>
              <a:buFont typeface="Wingdings" panose="05000000000000000000" pitchFamily="2" charset="2"/>
              <a:buChar char="§"/>
            </a:pPr>
            <a:endParaRPr lang="en-ZA" sz="900" dirty="0">
              <a:latin typeface="Arial" panose="020B0604020202020204" pitchFamily="34" charset="0"/>
              <a:cs typeface="Arial" panose="020B0604020202020204" pitchFamily="34" charset="0"/>
            </a:endParaRPr>
          </a:p>
          <a:p>
            <a:pPr marL="285750" indent="-285750">
              <a:buClr>
                <a:srgbClr val="C42308"/>
              </a:buClr>
              <a:buFont typeface="Wingdings" panose="05000000000000000000" pitchFamily="2" charset="2"/>
              <a:buChar char="§"/>
            </a:pPr>
            <a:r>
              <a:rPr lang="en-ZA" sz="2000" dirty="0">
                <a:latin typeface="Arial" panose="020B0604020202020204" pitchFamily="34" charset="0"/>
                <a:cs typeface="Arial" panose="020B0604020202020204" pitchFamily="34" charset="0"/>
              </a:rPr>
              <a:t>Study follow-up took place at the Empilweni Services and Research Clinic, based at Rahima Moosa Mother and Child Hospital in Johannesburg, South Africa</a:t>
            </a:r>
          </a:p>
          <a:p>
            <a:pPr marL="285750" indent="-285750">
              <a:buClr>
                <a:srgbClr val="C42308"/>
              </a:buCl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a:p>
            <a:pPr marL="285750" indent="-285750">
              <a:buClr>
                <a:srgbClr val="C42308"/>
              </a:buCl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a:p>
            <a:pPr marL="285750" indent="-285750">
              <a:buClr>
                <a:srgbClr val="C42308"/>
              </a:buCl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p:txBody>
      </p:sp>
      <p:sp>
        <p:nvSpPr>
          <p:cNvPr id="32" name="TextBox 31"/>
          <p:cNvSpPr txBox="1"/>
          <p:nvPr/>
        </p:nvSpPr>
        <p:spPr>
          <a:xfrm>
            <a:off x="11192564" y="6001526"/>
            <a:ext cx="9000000" cy="461665"/>
          </a:xfrm>
          <a:prstGeom prst="rect">
            <a:avLst/>
          </a:prstGeom>
          <a:solidFill>
            <a:srgbClr val="2969A3"/>
          </a:solidFill>
        </p:spPr>
        <p:txBody>
          <a:bodyPr wrap="square" rtlCol="0">
            <a:spAutoFit/>
          </a:bodyPr>
          <a:lstStyle/>
          <a:p>
            <a:pPr algn="ctr"/>
            <a:r>
              <a:rPr lang="en-ZA" sz="2400" b="1" spc="300" dirty="0">
                <a:solidFill>
                  <a:schemeClr val="bg1"/>
                </a:solidFill>
              </a:rPr>
              <a:t>METHODS</a:t>
            </a:r>
            <a:endParaRPr lang="en-ZA" sz="2800" b="1" spc="300" dirty="0">
              <a:solidFill>
                <a:schemeClr val="bg1"/>
              </a:solidFill>
            </a:endParaRPr>
          </a:p>
        </p:txBody>
      </p:sp>
      <p:sp>
        <p:nvSpPr>
          <p:cNvPr id="33" name="TextBox 32"/>
          <p:cNvSpPr txBox="1"/>
          <p:nvPr/>
        </p:nvSpPr>
        <p:spPr>
          <a:xfrm>
            <a:off x="11192564" y="6575997"/>
            <a:ext cx="9000000" cy="461665"/>
          </a:xfrm>
          <a:prstGeom prst="rect">
            <a:avLst/>
          </a:prstGeom>
          <a:solidFill>
            <a:srgbClr val="307ABE"/>
          </a:solidFill>
        </p:spPr>
        <p:txBody>
          <a:bodyPr wrap="square" rtlCol="0">
            <a:spAutoFit/>
          </a:bodyPr>
          <a:lstStyle/>
          <a:p>
            <a:pPr algn="ctr"/>
            <a:r>
              <a:rPr lang="en-ZA" sz="2400" b="1" spc="300" dirty="0">
                <a:solidFill>
                  <a:schemeClr val="bg1"/>
                </a:solidFill>
              </a:rPr>
              <a:t>Study Procedures</a:t>
            </a:r>
            <a:endParaRPr lang="en-ZA" sz="2800" b="1" spc="300" dirty="0">
              <a:solidFill>
                <a:schemeClr val="bg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301596809"/>
              </p:ext>
            </p:extLst>
          </p:nvPr>
        </p:nvGraphicFramePr>
        <p:xfrm>
          <a:off x="11313034" y="14688882"/>
          <a:ext cx="8797160" cy="3810000"/>
        </p:xfrm>
        <a:graphic>
          <a:graphicData uri="http://schemas.openxmlformats.org/drawingml/2006/table">
            <a:tbl>
              <a:tblPr firstRow="1" firstCol="1" bandRow="1"/>
              <a:tblGrid>
                <a:gridCol w="1792320">
                  <a:extLst>
                    <a:ext uri="{9D8B030D-6E8A-4147-A177-3AD203B41FA5}">
                      <a16:colId xmlns:a16="http://schemas.microsoft.com/office/drawing/2014/main" val="20000"/>
                    </a:ext>
                  </a:extLst>
                </a:gridCol>
                <a:gridCol w="7004840">
                  <a:extLst>
                    <a:ext uri="{9D8B030D-6E8A-4147-A177-3AD203B41FA5}">
                      <a16:colId xmlns:a16="http://schemas.microsoft.com/office/drawing/2014/main" val="20001"/>
                    </a:ext>
                  </a:extLst>
                </a:gridCol>
              </a:tblGrid>
              <a:tr h="313729">
                <a:tc>
                  <a:txBody>
                    <a:bodyPr/>
                    <a:lstStyle/>
                    <a:p>
                      <a:pPr algn="ctr">
                        <a:lnSpc>
                          <a:spcPct val="150000"/>
                        </a:lnSpc>
                        <a:spcAft>
                          <a:spcPts val="0"/>
                        </a:spcAft>
                      </a:pPr>
                      <a:r>
                        <a:rPr lang="en-US" sz="1800" b="1" dirty="0">
                          <a:effectLst/>
                          <a:latin typeface="Arial" panose="020B0604020202020204" pitchFamily="34" charset="0"/>
                          <a:ea typeface="Calibri"/>
                          <a:cs typeface="Arial" panose="020B0604020202020204" pitchFamily="34" charset="0"/>
                        </a:rPr>
                        <a:t>Child’s age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b="1" dirty="0">
                          <a:effectLst/>
                          <a:latin typeface="Arial" panose="020B0604020202020204" pitchFamily="34" charset="0"/>
                          <a:ea typeface="Calibri"/>
                          <a:cs typeface="Arial" panose="020B0604020202020204" pitchFamily="34" charset="0"/>
                        </a:rPr>
                        <a:t>Items provided</a:t>
                      </a:r>
                      <a:endParaRPr lang="en-ZA"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729">
                <a:tc>
                  <a:txBody>
                    <a:bodyPr/>
                    <a:lstStyle/>
                    <a:p>
                      <a:pPr>
                        <a:lnSpc>
                          <a:spcPct val="150000"/>
                        </a:lnSpc>
                        <a:spcAft>
                          <a:spcPts val="0"/>
                        </a:spcAft>
                      </a:pPr>
                      <a:r>
                        <a:rPr lang="en-US" sz="1800" dirty="0">
                          <a:effectLst/>
                          <a:latin typeface="Arial" panose="020B0604020202020204" pitchFamily="34" charset="0"/>
                          <a:ea typeface="Calibri"/>
                          <a:cs typeface="Arial" panose="020B0604020202020204" pitchFamily="34" charset="0"/>
                        </a:rPr>
                        <a:t>Birth</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nSpc>
                          <a:spcPct val="150000"/>
                        </a:lnSpc>
                        <a:spcAft>
                          <a:spcPts val="0"/>
                        </a:spcAft>
                      </a:pPr>
                      <a:r>
                        <a:rPr lang="en-US" sz="1800" dirty="0">
                          <a:effectLst/>
                          <a:latin typeface="Arial" panose="020B0604020202020204" pitchFamily="34" charset="0"/>
                          <a:ea typeface="Calibri"/>
                          <a:cs typeface="Arial" panose="020B0604020202020204" pitchFamily="34" charset="0"/>
                        </a:rPr>
                        <a:t>baby blanket, washcloth, baby booties, baby hat, rattle, plastic teething toy</a:t>
                      </a:r>
                      <a:endParaRPr lang="en-ZA"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1"/>
                  </a:ext>
                </a:extLst>
              </a:tr>
              <a:tr h="627459">
                <a:tc>
                  <a:txBody>
                    <a:bodyPr/>
                    <a:lstStyle/>
                    <a:p>
                      <a:pPr>
                        <a:lnSpc>
                          <a:spcPct val="150000"/>
                        </a:lnSpc>
                        <a:spcAft>
                          <a:spcPts val="0"/>
                        </a:spcAft>
                      </a:pPr>
                      <a:r>
                        <a:rPr lang="en-US" sz="1800" dirty="0">
                          <a:effectLst/>
                          <a:latin typeface="Arial" panose="020B0604020202020204" pitchFamily="34" charset="0"/>
                          <a:ea typeface="Calibri"/>
                          <a:cs typeface="Arial" panose="020B0604020202020204" pitchFamily="34" charset="0"/>
                        </a:rPr>
                        <a:t>3 months</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1800" dirty="0">
                          <a:effectLst/>
                          <a:latin typeface="Arial" panose="020B0604020202020204" pitchFamily="34" charset="0"/>
                          <a:ea typeface="Calibri"/>
                          <a:cs typeface="Arial" panose="020B0604020202020204" pitchFamily="34" charset="0"/>
                        </a:rPr>
                        <a:t>small hand mirror, small plastic ball, baby book with thick pages, squeaky toy</a:t>
                      </a:r>
                      <a:endParaRPr lang="en-ZA"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3729">
                <a:tc>
                  <a:txBody>
                    <a:bodyPr/>
                    <a:lstStyle/>
                    <a:p>
                      <a:pPr>
                        <a:lnSpc>
                          <a:spcPct val="150000"/>
                        </a:lnSpc>
                        <a:spcAft>
                          <a:spcPts val="0"/>
                        </a:spcAft>
                      </a:pPr>
                      <a:r>
                        <a:rPr lang="en-US" sz="1800" dirty="0">
                          <a:effectLst/>
                          <a:latin typeface="Arial" panose="020B0604020202020204" pitchFamily="34" charset="0"/>
                          <a:ea typeface="Calibri"/>
                          <a:cs typeface="Arial" panose="020B0604020202020204" pitchFamily="34" charset="0"/>
                        </a:rPr>
                        <a:t>6 months</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nSpc>
                          <a:spcPct val="150000"/>
                        </a:lnSpc>
                        <a:spcAft>
                          <a:spcPts val="0"/>
                        </a:spcAft>
                      </a:pPr>
                      <a:r>
                        <a:rPr lang="en-US" sz="1800" dirty="0">
                          <a:effectLst/>
                          <a:latin typeface="Arial" panose="020B0604020202020204" pitchFamily="34" charset="0"/>
                          <a:ea typeface="Calibri"/>
                          <a:cs typeface="Arial" panose="020B0604020202020204" pitchFamily="34" charset="0"/>
                        </a:rPr>
                        <a:t>ring stacker, large plastic ball</a:t>
                      </a:r>
                      <a:endParaRPr lang="en-ZA"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3"/>
                  </a:ext>
                </a:extLst>
              </a:tr>
              <a:tr h="313729">
                <a:tc>
                  <a:txBody>
                    <a:bodyPr/>
                    <a:lstStyle/>
                    <a:p>
                      <a:pPr>
                        <a:lnSpc>
                          <a:spcPct val="150000"/>
                        </a:lnSpc>
                        <a:spcAft>
                          <a:spcPts val="0"/>
                        </a:spcAft>
                      </a:pPr>
                      <a:r>
                        <a:rPr lang="en-US" sz="1800" dirty="0">
                          <a:effectLst/>
                          <a:latin typeface="Arial" panose="020B0604020202020204" pitchFamily="34" charset="0"/>
                          <a:ea typeface="Calibri"/>
                          <a:cs typeface="Arial" panose="020B0604020202020204" pitchFamily="34" charset="0"/>
                        </a:rPr>
                        <a:t>9 months</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1800" dirty="0">
                          <a:effectLst/>
                          <a:latin typeface="Arial" panose="020B0604020202020204" pitchFamily="34" charset="0"/>
                          <a:ea typeface="Calibri"/>
                          <a:cs typeface="Arial" panose="020B0604020202020204" pitchFamily="34" charset="0"/>
                        </a:rPr>
                        <a:t>wooden blocks, plastic shape sorter, book with thick cardboard pages</a:t>
                      </a:r>
                      <a:endParaRPr lang="en-ZA"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7459">
                <a:tc>
                  <a:txBody>
                    <a:bodyPr/>
                    <a:lstStyle/>
                    <a:p>
                      <a:pPr>
                        <a:lnSpc>
                          <a:spcPct val="150000"/>
                        </a:lnSpc>
                        <a:spcAft>
                          <a:spcPts val="0"/>
                        </a:spcAft>
                      </a:pPr>
                      <a:r>
                        <a:rPr lang="en-US" sz="1800" dirty="0">
                          <a:effectLst/>
                          <a:latin typeface="Arial" panose="020B0604020202020204" pitchFamily="34" charset="0"/>
                          <a:ea typeface="Calibri"/>
                          <a:cs typeface="Arial" panose="020B0604020202020204" pitchFamily="34" charset="0"/>
                        </a:rPr>
                        <a:t>12 months</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nSpc>
                          <a:spcPct val="150000"/>
                        </a:lnSpc>
                        <a:spcAft>
                          <a:spcPts val="0"/>
                        </a:spcAft>
                      </a:pPr>
                      <a:r>
                        <a:rPr lang="en-US" sz="1800" dirty="0">
                          <a:effectLst/>
                          <a:latin typeface="Arial" panose="020B0604020202020204" pitchFamily="34" charset="0"/>
                          <a:ea typeface="Calibri"/>
                          <a:cs typeface="Arial" panose="020B0604020202020204" pitchFamily="34" charset="0"/>
                        </a:rPr>
                        <a:t>wooden form board, small toy car, plastic doll, </a:t>
                      </a:r>
                      <a:r>
                        <a:rPr lang="en-ZA" sz="1800" dirty="0">
                          <a:effectLst/>
                          <a:latin typeface="Arial" panose="020B0604020202020204" pitchFamily="34" charset="0"/>
                          <a:ea typeface="Calibri"/>
                          <a:cs typeface="Arial" panose="020B0604020202020204" pitchFamily="34" charset="0"/>
                        </a:rPr>
                        <a:t>colourful</a:t>
                      </a:r>
                      <a:r>
                        <a:rPr lang="en-US" sz="1800" dirty="0">
                          <a:effectLst/>
                          <a:latin typeface="Arial" panose="020B0604020202020204" pitchFamily="34" charset="0"/>
                          <a:ea typeface="Calibri"/>
                          <a:cs typeface="Arial" panose="020B0604020202020204" pitchFamily="34" charset="0"/>
                        </a:rPr>
                        <a:t> picture book, large wax crayons, paper for drawing</a:t>
                      </a:r>
                      <a:endParaRPr lang="en-ZA"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5"/>
                  </a:ext>
                </a:extLst>
              </a:tr>
            </a:tbl>
          </a:graphicData>
        </a:graphic>
      </p:graphicFrame>
      <p:sp>
        <p:nvSpPr>
          <p:cNvPr id="35" name="TextBox 34"/>
          <p:cNvSpPr txBox="1"/>
          <p:nvPr/>
        </p:nvSpPr>
        <p:spPr>
          <a:xfrm>
            <a:off x="11192564" y="13870196"/>
            <a:ext cx="9000000" cy="707886"/>
          </a:xfrm>
          <a:prstGeom prst="rect">
            <a:avLst/>
          </a:prstGeom>
          <a:solidFill>
            <a:srgbClr val="307ABE"/>
          </a:solidFill>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Table 1: Items provided to infants enrolled in the intervention group through the first year of life</a:t>
            </a:r>
          </a:p>
        </p:txBody>
      </p:sp>
      <p:graphicFrame>
        <p:nvGraphicFramePr>
          <p:cNvPr id="22" name="Table 21"/>
          <p:cNvGraphicFramePr>
            <a:graphicFrameLocks noGrp="1"/>
          </p:cNvGraphicFramePr>
          <p:nvPr>
            <p:extLst>
              <p:ext uri="{D42A27DB-BD31-4B8C-83A1-F6EECF244321}">
                <p14:modId xmlns:p14="http://schemas.microsoft.com/office/powerpoint/2010/main" val="2119427666"/>
              </p:ext>
            </p:extLst>
          </p:nvPr>
        </p:nvGraphicFramePr>
        <p:xfrm>
          <a:off x="21106389" y="7341777"/>
          <a:ext cx="9932228" cy="8453689"/>
        </p:xfrm>
        <a:graphic>
          <a:graphicData uri="http://schemas.openxmlformats.org/drawingml/2006/table">
            <a:tbl>
              <a:tblPr firstRow="1" firstCol="1" bandRow="1"/>
              <a:tblGrid>
                <a:gridCol w="3082457">
                  <a:extLst>
                    <a:ext uri="{9D8B030D-6E8A-4147-A177-3AD203B41FA5}">
                      <a16:colId xmlns:a16="http://schemas.microsoft.com/office/drawing/2014/main" val="20000"/>
                    </a:ext>
                  </a:extLst>
                </a:gridCol>
                <a:gridCol w="513341">
                  <a:extLst>
                    <a:ext uri="{9D8B030D-6E8A-4147-A177-3AD203B41FA5}">
                      <a16:colId xmlns:a16="http://schemas.microsoft.com/office/drawing/2014/main" val="20001"/>
                    </a:ext>
                  </a:extLst>
                </a:gridCol>
                <a:gridCol w="2397600">
                  <a:extLst>
                    <a:ext uri="{9D8B030D-6E8A-4147-A177-3AD203B41FA5}">
                      <a16:colId xmlns:a16="http://schemas.microsoft.com/office/drawing/2014/main" val="20002"/>
                    </a:ext>
                  </a:extLst>
                </a:gridCol>
                <a:gridCol w="513341">
                  <a:extLst>
                    <a:ext uri="{9D8B030D-6E8A-4147-A177-3AD203B41FA5}">
                      <a16:colId xmlns:a16="http://schemas.microsoft.com/office/drawing/2014/main" val="20003"/>
                    </a:ext>
                  </a:extLst>
                </a:gridCol>
                <a:gridCol w="2226084">
                  <a:extLst>
                    <a:ext uri="{9D8B030D-6E8A-4147-A177-3AD203B41FA5}">
                      <a16:colId xmlns:a16="http://schemas.microsoft.com/office/drawing/2014/main" val="20004"/>
                    </a:ext>
                  </a:extLst>
                </a:gridCol>
                <a:gridCol w="1199405">
                  <a:extLst>
                    <a:ext uri="{9D8B030D-6E8A-4147-A177-3AD203B41FA5}">
                      <a16:colId xmlns:a16="http://schemas.microsoft.com/office/drawing/2014/main" val="20005"/>
                    </a:ext>
                  </a:extLst>
                </a:gridCol>
              </a:tblGrid>
              <a:tr h="547581">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Intervention Group</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Observation Group</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P value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1264">
                <a:tc>
                  <a:txBody>
                    <a:bodyPr/>
                    <a:lstStyle/>
                    <a:p>
                      <a:endParaRPr lang="en-ZA" sz="16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N</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36</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N</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24</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1264">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Male, n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17 (47.2%)</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12 (50%)</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0.8329</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2"/>
                  </a:ext>
                </a:extLst>
              </a:tr>
              <a:tr h="572726">
                <a:tc>
                  <a:txBody>
                    <a:bodyPr/>
                    <a:lstStyle/>
                    <a:p>
                      <a:pPr>
                        <a:lnSpc>
                          <a:spcPct val="115000"/>
                        </a:lnSpc>
                        <a:spcAft>
                          <a:spcPts val="0"/>
                        </a:spcAft>
                      </a:pPr>
                      <a:r>
                        <a:rPr lang="en-GB" sz="1600" dirty="0">
                          <a:effectLst/>
                          <a:latin typeface="Arial" panose="020B0604020202020204" pitchFamily="34" charset="0"/>
                          <a:ea typeface="Calibri"/>
                          <a:cs typeface="Arial" panose="020B0604020202020204" pitchFamily="34" charset="0"/>
                        </a:rPr>
                        <a:t>Gestational age (weeks), mean, (SD)</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38.42 (2.88)</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38.8 (1.64)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0.5607</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2726">
                <a:tc>
                  <a:txBody>
                    <a:bodyPr/>
                    <a:lstStyle/>
                    <a:p>
                      <a:pPr>
                        <a:lnSpc>
                          <a:spcPct val="115000"/>
                        </a:lnSpc>
                        <a:spcAft>
                          <a:spcPts val="0"/>
                        </a:spcAft>
                      </a:pPr>
                      <a:r>
                        <a:rPr lang="en-GB" sz="1600">
                          <a:effectLst/>
                          <a:latin typeface="Arial" panose="020B0604020202020204" pitchFamily="34" charset="0"/>
                          <a:ea typeface="Calibri"/>
                          <a:cs typeface="Arial" panose="020B0604020202020204" pitchFamily="34" charset="0"/>
                        </a:rPr>
                        <a:t>Gestational age ≤37 weeks, N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10 (27.8%)</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3 (12.5%)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0.1593</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4"/>
                  </a:ext>
                </a:extLst>
              </a:tr>
              <a:tr h="311264">
                <a:tc>
                  <a:txBody>
                    <a:bodyPr/>
                    <a:lstStyle/>
                    <a:p>
                      <a:pPr>
                        <a:lnSpc>
                          <a:spcPct val="115000"/>
                        </a:lnSpc>
                        <a:spcAft>
                          <a:spcPts val="0"/>
                        </a:spcAft>
                      </a:pPr>
                      <a:r>
                        <a:rPr lang="en-GB" sz="1600">
                          <a:effectLst/>
                          <a:latin typeface="Arial" panose="020B0604020202020204" pitchFamily="34" charset="0"/>
                          <a:ea typeface="Calibri"/>
                          <a:cs typeface="Arial" panose="020B0604020202020204" pitchFamily="34" charset="0"/>
                        </a:rPr>
                        <a:t>Vaginal Delivery, N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35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23 (65.71%)</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18 (75%)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0.4467</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72726">
                <a:tc>
                  <a:txBody>
                    <a:bodyPr/>
                    <a:lstStyle/>
                    <a:p>
                      <a:pPr>
                        <a:lnSpc>
                          <a:spcPct val="115000"/>
                        </a:lnSpc>
                        <a:spcAft>
                          <a:spcPts val="0"/>
                        </a:spcAft>
                      </a:pPr>
                      <a:r>
                        <a:rPr lang="en-GB" sz="1600">
                          <a:effectLst/>
                          <a:latin typeface="Arial" panose="020B0604020202020204" pitchFamily="34" charset="0"/>
                          <a:ea typeface="Calibri"/>
                          <a:cs typeface="Arial" panose="020B0604020202020204" pitchFamily="34" charset="0"/>
                        </a:rPr>
                        <a:t>Breastfeeding initiated at birth, N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34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30 (88.2%)</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21 (87.5%)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0.9325</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6"/>
                  </a:ext>
                </a:extLst>
              </a:tr>
              <a:tr h="572726">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Birth weight &lt; 2499 (g), N (range)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7 (1 290-2 410)</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6 (1 710-2 400)</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0.6088</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1264">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Birth Z-scores, mean (SD)</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8"/>
                  </a:ext>
                </a:extLst>
              </a:tr>
              <a:tr h="311264">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Weight-for-age Z-score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35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-1.12 (1.32)</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-1.36 (1.54)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0.5241</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11264">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Length-for-age Z-score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34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-0.09 (1.66)</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23</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-0.45 (2.14)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0.4781</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1264">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Weight-for-length Z-score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33</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-1.37 (2.00)</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20</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-1.58 (2.21)</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0.7232</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572726">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Head circumference-for-age Z-score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35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-0.38 (1.74)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-0.42 (1.81)</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0.9323</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572726">
                <a:tc>
                  <a:txBody>
                    <a:bodyPr/>
                    <a:lstStyle/>
                    <a:p>
                      <a:pPr>
                        <a:lnSpc>
                          <a:spcPct val="115000"/>
                        </a:lnSpc>
                        <a:spcAft>
                          <a:spcPts val="0"/>
                        </a:spcAft>
                      </a:pPr>
                      <a:r>
                        <a:rPr lang="en-GB" sz="1600" dirty="0">
                          <a:effectLst/>
                          <a:latin typeface="Arial" panose="020B0604020202020204" pitchFamily="34" charset="0"/>
                          <a:ea typeface="Calibri"/>
                          <a:cs typeface="Arial" panose="020B0604020202020204" pitchFamily="34" charset="0"/>
                        </a:rPr>
                        <a:t>Age ART start (days), median (IQR)</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35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2 (1-9.5)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24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3 (1-7)</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0.7188</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13"/>
                  </a:ext>
                </a:extLst>
              </a:tr>
              <a:tr h="859089">
                <a:tc>
                  <a:txBody>
                    <a:bodyPr/>
                    <a:lstStyle/>
                    <a:p>
                      <a:pPr>
                        <a:lnSpc>
                          <a:spcPct val="115000"/>
                        </a:lnSpc>
                        <a:spcAft>
                          <a:spcPts val="0"/>
                        </a:spcAft>
                      </a:pPr>
                      <a:r>
                        <a:rPr lang="en-GB" sz="1600" dirty="0">
                          <a:effectLst/>
                          <a:latin typeface="Arial" panose="020B0604020202020204" pitchFamily="34" charset="0"/>
                          <a:ea typeface="Calibri"/>
                          <a:cs typeface="Arial" panose="020B0604020202020204" pitchFamily="34" charset="0"/>
                        </a:rPr>
                        <a:t>HIV RNA VL (copies/mL) at time of ART start, median (range)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28</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74 950</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(105-10 million)</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22</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24 700</a:t>
                      </a:r>
                      <a:endParaRPr lang="en-ZA" sz="160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(100-1.74 million)</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0.7974</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572726">
                <a:tc>
                  <a:txBody>
                    <a:bodyPr/>
                    <a:lstStyle/>
                    <a:p>
                      <a:pPr>
                        <a:lnSpc>
                          <a:spcPct val="115000"/>
                        </a:lnSpc>
                        <a:spcAft>
                          <a:spcPts val="0"/>
                        </a:spcAft>
                      </a:pPr>
                      <a:r>
                        <a:rPr lang="en-GB" sz="1600">
                          <a:effectLst/>
                          <a:latin typeface="Arial" panose="020B0604020202020204" pitchFamily="34" charset="0"/>
                          <a:ea typeface="Calibri"/>
                          <a:cs typeface="Arial" panose="020B0604020202020204" pitchFamily="34" charset="0"/>
                        </a:rPr>
                        <a:t>CD4+ T-cell count at time of ART start, median (range)</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33</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1 990 (296-4 112)</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23</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1 823 (215-5 000)</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0.9045</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15"/>
                  </a:ext>
                </a:extLst>
              </a:tr>
              <a:tr h="859089">
                <a:tc>
                  <a:txBody>
                    <a:bodyPr/>
                    <a:lstStyle/>
                    <a:p>
                      <a:pPr>
                        <a:lnSpc>
                          <a:spcPct val="115000"/>
                        </a:lnSpc>
                        <a:spcAft>
                          <a:spcPts val="0"/>
                        </a:spcAft>
                      </a:pPr>
                      <a:r>
                        <a:rPr lang="en-GB" sz="1600" dirty="0">
                          <a:effectLst/>
                          <a:latin typeface="Arial" panose="020B0604020202020204" pitchFamily="34" charset="0"/>
                          <a:ea typeface="Calibri"/>
                          <a:cs typeface="Arial" panose="020B0604020202020204" pitchFamily="34" charset="0"/>
                        </a:rPr>
                        <a:t>CD4+ T-cell percentage at time of ART start, median (range)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33</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42.74</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(9.16-69.05)</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23</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44.94</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(18.29-62.96)</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0.6312</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
        <p:nvSpPr>
          <p:cNvPr id="37" name="TextBox 36"/>
          <p:cNvSpPr txBox="1"/>
          <p:nvPr/>
        </p:nvSpPr>
        <p:spPr>
          <a:xfrm>
            <a:off x="21042420" y="6026206"/>
            <a:ext cx="20599200" cy="461665"/>
          </a:xfrm>
          <a:prstGeom prst="rect">
            <a:avLst/>
          </a:prstGeom>
          <a:solidFill>
            <a:srgbClr val="2969A3"/>
          </a:solidFill>
        </p:spPr>
        <p:txBody>
          <a:bodyPr wrap="square" rtlCol="0">
            <a:spAutoFit/>
          </a:bodyPr>
          <a:lstStyle/>
          <a:p>
            <a:pPr algn="ctr"/>
            <a:r>
              <a:rPr lang="en-ZA" sz="2400" b="1" spc="300" dirty="0">
                <a:solidFill>
                  <a:schemeClr val="bg1"/>
                </a:solidFill>
              </a:rPr>
              <a:t>RESULTS</a:t>
            </a:r>
            <a:endParaRPr lang="en-ZA" sz="2800" b="1" spc="300" dirty="0">
              <a:solidFill>
                <a:schemeClr val="bg1"/>
              </a:solidFill>
            </a:endParaRPr>
          </a:p>
        </p:txBody>
      </p:sp>
      <p:sp>
        <p:nvSpPr>
          <p:cNvPr id="38" name="TextBox 37"/>
          <p:cNvSpPr txBox="1"/>
          <p:nvPr/>
        </p:nvSpPr>
        <p:spPr>
          <a:xfrm>
            <a:off x="21031199" y="6612911"/>
            <a:ext cx="10080000" cy="707886"/>
          </a:xfrm>
          <a:prstGeom prst="rect">
            <a:avLst/>
          </a:prstGeom>
          <a:solidFill>
            <a:srgbClr val="307ABE"/>
          </a:solid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Table 2:</a:t>
            </a:r>
            <a:r>
              <a:rPr lang="en-GB" sz="2000" dirty="0">
                <a:solidFill>
                  <a:schemeClr val="bg1"/>
                </a:solidFill>
                <a:latin typeface="Arial" panose="020B0604020202020204" pitchFamily="34" charset="0"/>
                <a:cs typeface="Arial" panose="020B0604020202020204" pitchFamily="34" charset="0"/>
              </a:rPr>
              <a:t> Birth characteristics of the intervention and observation groups assessed using the Bayley Scales of Infant and Toddler Development (3</a:t>
            </a:r>
            <a:r>
              <a:rPr lang="en-GB" sz="2000" baseline="30000" dirty="0">
                <a:solidFill>
                  <a:schemeClr val="bg1"/>
                </a:solidFill>
                <a:latin typeface="Arial" panose="020B0604020202020204" pitchFamily="34" charset="0"/>
                <a:cs typeface="Arial" panose="020B0604020202020204" pitchFamily="34" charset="0"/>
              </a:rPr>
              <a:t>rd</a:t>
            </a:r>
            <a:r>
              <a:rPr lang="en-GB" sz="2000" dirty="0">
                <a:solidFill>
                  <a:schemeClr val="bg1"/>
                </a:solidFill>
                <a:latin typeface="Arial" panose="020B0604020202020204" pitchFamily="34" charset="0"/>
                <a:cs typeface="Arial" panose="020B0604020202020204" pitchFamily="34" charset="0"/>
              </a:rPr>
              <a:t> Ed.) at 12 months of age</a:t>
            </a:r>
            <a:endParaRPr lang="en-ZA" sz="2000"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31531267" y="6612911"/>
            <a:ext cx="10080000" cy="707886"/>
          </a:xfrm>
          <a:prstGeom prst="rect">
            <a:avLst/>
          </a:prstGeom>
          <a:solidFill>
            <a:srgbClr val="307ABE"/>
          </a:solid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Table 4:</a:t>
            </a:r>
            <a:r>
              <a:rPr lang="en-GB" sz="2000" dirty="0">
                <a:solidFill>
                  <a:schemeClr val="bg1"/>
                </a:solidFill>
                <a:latin typeface="Arial" panose="020B0604020202020204" pitchFamily="34" charset="0"/>
                <a:cs typeface="Arial" panose="020B0604020202020204" pitchFamily="34" charset="0"/>
              </a:rPr>
              <a:t> Intervention and observation group BSID-III assessment scaled and composite scores for the cognitive, language and motor sub-scales at 12 months of age</a:t>
            </a:r>
            <a:endParaRPr lang="en-ZA" sz="20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21042419" y="15899642"/>
            <a:ext cx="10299601" cy="7155805"/>
          </a:xfrm>
          <a:prstGeom prst="rect">
            <a:avLst/>
          </a:prstGeom>
          <a:noFill/>
          <a:ln>
            <a:noFill/>
          </a:ln>
        </p:spPr>
        <p:txBody>
          <a:bodyPr wrap="square" rtlCol="0">
            <a:spAutoFit/>
          </a:bodyPr>
          <a:lstStyle/>
          <a:p>
            <a:pPr marL="285750" indent="-28575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a:buClr>
                <a:srgbClr val="C00000"/>
              </a:buClr>
            </a:pPr>
            <a:r>
              <a:rPr lang="en-ZA" sz="2000" b="1" dirty="0">
                <a:latin typeface="Arial" panose="020B0604020202020204" pitchFamily="34" charset="0"/>
                <a:cs typeface="Arial" panose="020B0604020202020204" pitchFamily="34" charset="0"/>
              </a:rPr>
              <a:t>	Table 2 and 3:</a:t>
            </a:r>
          </a:p>
          <a:p>
            <a:pPr>
              <a:buClr>
                <a:srgbClr val="C00000"/>
              </a:buClr>
            </a:pPr>
            <a:endParaRPr lang="en-ZA" sz="900" b="1"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A total of 60 infants with HIV were enrolled at birth – 36 in the IG, 24 in the OG with an even distribution between male and female infants.</a:t>
            </a:r>
          </a:p>
          <a:p>
            <a:pPr>
              <a:buClr>
                <a:srgbClr val="C00000"/>
              </a:buClr>
            </a:pPr>
            <a:endParaRPr lang="en-ZA" sz="9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Although not significant, a greater number of infants in the IG were born premature at ≤37 weeks gestational age.</a:t>
            </a:r>
          </a:p>
          <a:p>
            <a:pPr marL="285750" indent="-28575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The mean anthropometric z-scores at birth all fell below the expected means for all values – weight, height and head circumference.</a:t>
            </a:r>
          </a:p>
          <a:p>
            <a:pPr marL="285750" indent="-28575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Breastfeeding was initiated in the majority of infants.</a:t>
            </a:r>
          </a:p>
          <a:p>
            <a:pPr marL="285750" indent="-28575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ART for the IG was initiated at a median age of 2 days (IQR: 1-9.5) and for the OG at   3 days (IQR: 1-7).</a:t>
            </a:r>
          </a:p>
          <a:p>
            <a:pPr marL="285750" indent="-28575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As anticipated, birth pre-treatment HIV RNA viral load (VL) values were high.</a:t>
            </a:r>
          </a:p>
          <a:p>
            <a:pPr marL="285750" indent="-28575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After 12 months, 28 IG infants remained in the cohort – 5 (13.9%) were lost to follow-up, 2 (5.6%) transferred out, and 1 (2.8%) died. </a:t>
            </a:r>
          </a:p>
          <a:p>
            <a:pPr marL="285750" indent="-28575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Mean length-for-age z-score worsened, but weight-for-length z-score improved in both groups.</a:t>
            </a:r>
          </a:p>
          <a:p>
            <a:pPr marL="285750" indent="-28575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No between group differences in HIV RNA VL or CD4% or absolute count at 12 months</a:t>
            </a:r>
          </a:p>
          <a:p>
            <a:pPr marL="285750" indent="-285750">
              <a:buClr>
                <a:srgbClr val="C00000"/>
              </a:buClr>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endParaRPr lang="en-ZA" dirty="0"/>
          </a:p>
        </p:txBody>
      </p:sp>
      <p:sp>
        <p:nvSpPr>
          <p:cNvPr id="29" name="TextBox 28"/>
          <p:cNvSpPr txBox="1"/>
          <p:nvPr/>
        </p:nvSpPr>
        <p:spPr>
          <a:xfrm>
            <a:off x="31531267" y="12909331"/>
            <a:ext cx="10080000" cy="4785926"/>
          </a:xfrm>
          <a:prstGeom prst="rect">
            <a:avLst/>
          </a:prstGeom>
          <a:noFill/>
        </p:spPr>
        <p:txBody>
          <a:bodyPr wrap="square" rtlCol="0">
            <a:spAutoFit/>
          </a:bodyPr>
          <a:lstStyle/>
          <a:p>
            <a:r>
              <a:rPr lang="en-ZA" sz="2000" dirty="0">
                <a:latin typeface="Arial" panose="020B0604020202020204" pitchFamily="34" charset="0"/>
                <a:cs typeface="Arial" panose="020B0604020202020204" pitchFamily="34" charset="0"/>
              </a:rPr>
              <a:t>	</a:t>
            </a:r>
            <a:r>
              <a:rPr lang="en-ZA" sz="2000" b="1" dirty="0">
                <a:latin typeface="Arial" panose="020B0604020202020204" pitchFamily="34" charset="0"/>
                <a:cs typeface="Arial" panose="020B0604020202020204" pitchFamily="34" charset="0"/>
              </a:rPr>
              <a:t>Table 4:</a:t>
            </a:r>
          </a:p>
          <a:p>
            <a:endParaRPr lang="en-ZA" sz="900" b="1" dirty="0">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At 12 months of age the Bayley-III assessment was conducted on 28 children in the IG (mean age 345.5 days, SD 66.2) and 24 (mean age 352 days, SD 27) in the OG.</a:t>
            </a:r>
          </a:p>
          <a:p>
            <a:pPr marL="342900" indent="-34290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For both groups the mean composite scores for the cognitive, language and motor subscales were within the test reference average range of 100 (SD 15). </a:t>
            </a:r>
          </a:p>
          <a:p>
            <a:pPr marL="342900" indent="-34290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The </a:t>
            </a:r>
            <a:r>
              <a:rPr lang="en-ZA" sz="2000" b="1" dirty="0">
                <a:solidFill>
                  <a:srgbClr val="C42308"/>
                </a:solidFill>
                <a:latin typeface="Arial" panose="020B0604020202020204" pitchFamily="34" charset="0"/>
                <a:cs typeface="Arial" panose="020B0604020202020204" pitchFamily="34" charset="0"/>
              </a:rPr>
              <a:t>IG had higher composite score results in all three subscales </a:t>
            </a:r>
            <a:r>
              <a:rPr lang="en-ZA" sz="2000" dirty="0">
                <a:latin typeface="Arial" panose="020B0604020202020204" pitchFamily="34" charset="0"/>
                <a:cs typeface="Arial" panose="020B0604020202020204" pitchFamily="34" charset="0"/>
              </a:rPr>
              <a:t>(not statistically significant).</a:t>
            </a:r>
          </a:p>
          <a:p>
            <a:pPr marL="342900" indent="-34290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Within the language subscale, the </a:t>
            </a:r>
            <a:r>
              <a:rPr lang="en-ZA" sz="2000" b="1" dirty="0">
                <a:solidFill>
                  <a:srgbClr val="C42308"/>
                </a:solidFill>
                <a:latin typeface="Arial" panose="020B0604020202020204" pitchFamily="34" charset="0"/>
                <a:cs typeface="Arial" panose="020B0604020202020204" pitchFamily="34" charset="0"/>
              </a:rPr>
              <a:t>mean receptive communication scaled score was significantly greater in the IG </a:t>
            </a:r>
            <a:r>
              <a:rPr lang="en-ZA" sz="2000" dirty="0">
                <a:latin typeface="Arial" panose="020B0604020202020204" pitchFamily="34" charset="0"/>
                <a:cs typeface="Arial" panose="020B0604020202020204" pitchFamily="34" charset="0"/>
              </a:rPr>
              <a:t>than in the OG (10.96, SD 2.35 vs. 9, SD 4, p=0.03).</a:t>
            </a:r>
          </a:p>
          <a:p>
            <a:pPr marL="342900" indent="-342900">
              <a:buClr>
                <a:srgbClr val="C00000"/>
              </a:buClr>
              <a:buFont typeface="Arial" panose="020B0604020202020204" pitchFamily="34" charset="0"/>
              <a:buChar char="•"/>
            </a:pPr>
            <a:endParaRPr lang="en-ZA" sz="900" dirty="0">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pPr>
            <a:r>
              <a:rPr lang="en-ZA" sz="2000" dirty="0">
                <a:latin typeface="Arial" panose="020B0604020202020204" pitchFamily="34" charset="0"/>
                <a:cs typeface="Arial" panose="020B0604020202020204" pitchFamily="34" charset="0"/>
              </a:rPr>
              <a:t>One child in the OG was classified as showing developmental delay on the language subscale, achieving a composite score of 65 i.e. less than 2 SD subunits below the mean.</a:t>
            </a:r>
          </a:p>
        </p:txBody>
      </p:sp>
      <p:graphicFrame>
        <p:nvGraphicFramePr>
          <p:cNvPr id="31" name="Table 30"/>
          <p:cNvGraphicFramePr>
            <a:graphicFrameLocks noGrp="1"/>
          </p:cNvGraphicFramePr>
          <p:nvPr>
            <p:extLst>
              <p:ext uri="{D42A27DB-BD31-4B8C-83A1-F6EECF244321}">
                <p14:modId xmlns:p14="http://schemas.microsoft.com/office/powerpoint/2010/main" val="365984697"/>
              </p:ext>
            </p:extLst>
          </p:nvPr>
        </p:nvGraphicFramePr>
        <p:xfrm>
          <a:off x="31531267" y="7322111"/>
          <a:ext cx="10080001" cy="5365189"/>
        </p:xfrm>
        <a:graphic>
          <a:graphicData uri="http://schemas.openxmlformats.org/drawingml/2006/table">
            <a:tbl>
              <a:tblPr firstRow="1" firstCol="1" bandRow="1"/>
              <a:tblGrid>
                <a:gridCol w="5373312">
                  <a:extLst>
                    <a:ext uri="{9D8B030D-6E8A-4147-A177-3AD203B41FA5}">
                      <a16:colId xmlns:a16="http://schemas.microsoft.com/office/drawing/2014/main" val="20000"/>
                    </a:ext>
                  </a:extLst>
                </a:gridCol>
                <a:gridCol w="1765008">
                  <a:extLst>
                    <a:ext uri="{9D8B030D-6E8A-4147-A177-3AD203B41FA5}">
                      <a16:colId xmlns:a16="http://schemas.microsoft.com/office/drawing/2014/main" val="20001"/>
                    </a:ext>
                  </a:extLst>
                </a:gridCol>
                <a:gridCol w="1765008">
                  <a:extLst>
                    <a:ext uri="{9D8B030D-6E8A-4147-A177-3AD203B41FA5}">
                      <a16:colId xmlns:a16="http://schemas.microsoft.com/office/drawing/2014/main" val="20002"/>
                    </a:ext>
                  </a:extLst>
                </a:gridCol>
                <a:gridCol w="1176673">
                  <a:extLst>
                    <a:ext uri="{9D8B030D-6E8A-4147-A177-3AD203B41FA5}">
                      <a16:colId xmlns:a16="http://schemas.microsoft.com/office/drawing/2014/main" val="20003"/>
                    </a:ext>
                  </a:extLst>
                </a:gridCol>
              </a:tblGrid>
              <a:tr h="598726">
                <a:tc>
                  <a:txBody>
                    <a:bodyPr/>
                    <a:lstStyle/>
                    <a:p>
                      <a:pPr algn="ctr">
                        <a:lnSpc>
                          <a:spcPct val="115000"/>
                        </a:lnSpc>
                        <a:spcAft>
                          <a:spcPts val="0"/>
                        </a:spcAft>
                      </a:pPr>
                      <a:r>
                        <a:rPr lang="en-ZA" sz="1600" b="0" dirty="0">
                          <a:solidFill>
                            <a:srgbClr val="000000"/>
                          </a:solidFill>
                          <a:effectLst/>
                          <a:latin typeface="Arial" panose="020B0604020202020204" pitchFamily="34" charset="0"/>
                          <a:ea typeface="Times New Roman"/>
                          <a:cs typeface="Arial" panose="020B0604020202020204" pitchFamily="34" charset="0"/>
                        </a:rPr>
                        <a:t>Assessment Subscale</a:t>
                      </a:r>
                      <a:endParaRPr lang="en-ZA" sz="1600" b="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b="0" dirty="0">
                          <a:solidFill>
                            <a:srgbClr val="000000"/>
                          </a:solidFill>
                          <a:effectLst/>
                          <a:latin typeface="Arial" panose="020B0604020202020204" pitchFamily="34" charset="0"/>
                          <a:ea typeface="Times New Roman"/>
                          <a:cs typeface="Arial" panose="020B0604020202020204" pitchFamily="34" charset="0"/>
                        </a:rPr>
                        <a:t>Intervention Group </a:t>
                      </a:r>
                      <a:endParaRPr lang="en-ZA" sz="1600" b="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b="0" dirty="0">
                          <a:solidFill>
                            <a:srgbClr val="000000"/>
                          </a:solidFill>
                          <a:effectLst/>
                          <a:latin typeface="Arial" panose="020B0604020202020204" pitchFamily="34" charset="0"/>
                          <a:ea typeface="Times New Roman"/>
                          <a:cs typeface="Arial" panose="020B0604020202020204" pitchFamily="34" charset="0"/>
                        </a:rPr>
                        <a:t>Observation Group </a:t>
                      </a:r>
                      <a:endParaRPr lang="en-ZA" sz="1600" b="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b="0" dirty="0">
                          <a:solidFill>
                            <a:srgbClr val="000000"/>
                          </a:solidFill>
                          <a:effectLst/>
                          <a:latin typeface="Arial" panose="020B0604020202020204" pitchFamily="34" charset="0"/>
                          <a:ea typeface="Times New Roman"/>
                          <a:cs typeface="Arial" panose="020B0604020202020204" pitchFamily="34" charset="0"/>
                        </a:rPr>
                        <a:t>p</a:t>
                      </a:r>
                      <a:endParaRPr lang="en-ZA" sz="1600" b="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4513">
                <a:tc>
                  <a:txBody>
                    <a:bodyPr/>
                    <a:lstStyle/>
                    <a:p>
                      <a:pPr marL="457200" lvl="0">
                        <a:lnSpc>
                          <a:spcPct val="115000"/>
                        </a:lnSpc>
                        <a:spcAft>
                          <a:spcPts val="0"/>
                        </a:spcAft>
                      </a:pPr>
                      <a:r>
                        <a:rPr lang="en-ZA" sz="1600" dirty="0">
                          <a:effectLst/>
                          <a:latin typeface="Arial" panose="020B0604020202020204" pitchFamily="34" charset="0"/>
                          <a:ea typeface="Calibri"/>
                          <a:cs typeface="Arial" panose="020B0604020202020204" pitchFamily="34" charset="0"/>
                        </a:rPr>
                        <a:t>Age at time of BSID-III assessment (days), mean (SD)</a:t>
                      </a:r>
                    </a:p>
                    <a:p>
                      <a:pPr marL="457200">
                        <a:lnSpc>
                          <a:spcPct val="115000"/>
                        </a:lnSpc>
                        <a:spcAft>
                          <a:spcPts val="0"/>
                        </a:spcAft>
                      </a:pP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dirty="0">
                          <a:effectLst/>
                          <a:latin typeface="Arial" panose="020B0604020202020204" pitchFamily="34" charset="0"/>
                          <a:ea typeface="Calibri"/>
                          <a:cs typeface="Arial" panose="020B0604020202020204" pitchFamily="34" charset="0"/>
                        </a:rPr>
                        <a:t>345.47 (66.2)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effectLst/>
                          <a:latin typeface="Arial" panose="020B0604020202020204" pitchFamily="34" charset="0"/>
                          <a:ea typeface="Calibri"/>
                          <a:cs typeface="Arial" panose="020B0604020202020204" pitchFamily="34" charset="0"/>
                        </a:rPr>
                        <a:t>352 (27)</a:t>
                      </a:r>
                    </a:p>
                    <a:p>
                      <a:pPr algn="ctr">
                        <a:lnSpc>
                          <a:spcPct val="115000"/>
                        </a:lnSpc>
                        <a:spcAft>
                          <a:spcPts val="0"/>
                        </a:spcAft>
                      </a:pP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effectLst/>
                          <a:latin typeface="Arial" panose="020B0604020202020204" pitchFamily="34" charset="0"/>
                          <a:ea typeface="Calibri"/>
                          <a:cs typeface="Arial" panose="020B0604020202020204" pitchFamily="34" charset="0"/>
                        </a:rPr>
                        <a:t>0.6535</a:t>
                      </a:r>
                    </a:p>
                    <a:p>
                      <a:pPr algn="ctr">
                        <a:lnSpc>
                          <a:spcPct val="115000"/>
                        </a:lnSpc>
                        <a:spcAft>
                          <a:spcPts val="0"/>
                        </a:spcAft>
                      </a:pP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1"/>
                  </a:ext>
                </a:extLst>
              </a:tr>
              <a:tr h="898088">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Cognitive subscale</a:t>
                      </a:r>
                      <a:endParaRPr lang="en-ZA" sz="1600" dirty="0">
                        <a:effectLst/>
                        <a:latin typeface="Arial" panose="020B0604020202020204" pitchFamily="34" charset="0"/>
                        <a:ea typeface="Calibri"/>
                        <a:cs typeface="Arial" panose="020B0604020202020204" pitchFamily="34" charset="0"/>
                      </a:endParaRPr>
                    </a:p>
                    <a:p>
                      <a:pPr marL="457200">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Scaled Score, mean (SD)</a:t>
                      </a:r>
                      <a:endParaRPr lang="en-ZA" sz="1600" dirty="0">
                        <a:effectLst/>
                        <a:latin typeface="Arial" panose="020B0604020202020204" pitchFamily="34" charset="0"/>
                        <a:ea typeface="Calibri"/>
                        <a:cs typeface="Arial" panose="020B0604020202020204" pitchFamily="34" charset="0"/>
                      </a:endParaRPr>
                    </a:p>
                    <a:p>
                      <a:pPr marL="457200">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Composite Score, mean (SD)</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11 (2.57)</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105 (12.84)</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11 (2)</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103 (9)</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1.000</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0.5252</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27287">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Language Subscale</a:t>
                      </a:r>
                      <a:endParaRPr lang="en-ZA" sz="1600" dirty="0">
                        <a:effectLst/>
                        <a:latin typeface="Arial" panose="020B0604020202020204" pitchFamily="34" charset="0"/>
                        <a:ea typeface="Calibri"/>
                        <a:cs typeface="Arial" panose="020B0604020202020204" pitchFamily="34" charset="0"/>
                      </a:endParaRPr>
                    </a:p>
                    <a:p>
                      <a:pPr marL="457200">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Receptive Communication, Scaled Score, mean (SD)</a:t>
                      </a:r>
                      <a:endParaRPr lang="en-ZA" sz="1600" dirty="0">
                        <a:effectLst/>
                        <a:latin typeface="Arial" panose="020B0604020202020204" pitchFamily="34" charset="0"/>
                        <a:ea typeface="Calibri"/>
                        <a:cs typeface="Arial" panose="020B0604020202020204" pitchFamily="34" charset="0"/>
                      </a:endParaRPr>
                    </a:p>
                    <a:p>
                      <a:pPr marL="457200">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Expressive Communication, Scaled Score, mean (SD)</a:t>
                      </a:r>
                      <a:endParaRPr lang="en-ZA" sz="1600" dirty="0">
                        <a:effectLst/>
                        <a:latin typeface="Arial" panose="020B0604020202020204" pitchFamily="34" charset="0"/>
                        <a:ea typeface="Calibri"/>
                        <a:cs typeface="Arial" panose="020B0604020202020204" pitchFamily="34" charset="0"/>
                      </a:endParaRPr>
                    </a:p>
                    <a:p>
                      <a:pPr marL="457200">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Language Subscale, Composite Score, mean (SD) </a:t>
                      </a:r>
                      <a:endParaRPr lang="en-ZA" sz="1600" dirty="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10.96 (2.35)</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10.75 (2.08)</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105.21 (2.35)</a:t>
                      </a:r>
                      <a:endParaRPr lang="en-ZA" sz="1600" dirty="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9 (4)</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 (2)</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100 (17)</a:t>
                      </a:r>
                      <a:endParaRPr lang="en-ZA" sz="1600" dirty="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0.0331</a:t>
                      </a:r>
                      <a:endParaRPr lang="en-ZA" sz="1600" b="1"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0.1931</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0.1904</a:t>
                      </a:r>
                      <a:endParaRPr lang="en-ZA" sz="1600" dirty="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3"/>
                  </a:ext>
                </a:extLst>
              </a:tr>
              <a:tr h="1223716">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Motor Subscale</a:t>
                      </a:r>
                      <a:endParaRPr lang="en-ZA" sz="1600" dirty="0">
                        <a:effectLst/>
                        <a:latin typeface="Arial" panose="020B0604020202020204" pitchFamily="34" charset="0"/>
                        <a:ea typeface="Calibri"/>
                        <a:cs typeface="Arial" panose="020B0604020202020204" pitchFamily="34" charset="0"/>
                      </a:endParaRPr>
                    </a:p>
                    <a:p>
                      <a:pPr marL="457200">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Fine Motor, Scaled Score, mean (SD)</a:t>
                      </a:r>
                      <a:endParaRPr lang="en-ZA" sz="1600" dirty="0">
                        <a:effectLst/>
                        <a:latin typeface="Arial" panose="020B0604020202020204" pitchFamily="34" charset="0"/>
                        <a:ea typeface="Calibri"/>
                        <a:cs typeface="Arial" panose="020B0604020202020204" pitchFamily="34" charset="0"/>
                      </a:endParaRPr>
                    </a:p>
                    <a:p>
                      <a:pPr marL="457200">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Gross Motor, Scaled Score, mean (SD)</a:t>
                      </a:r>
                      <a:endParaRPr lang="en-ZA" sz="1600" dirty="0">
                        <a:effectLst/>
                        <a:latin typeface="Arial" panose="020B0604020202020204" pitchFamily="34" charset="0"/>
                        <a:ea typeface="Calibri"/>
                        <a:cs typeface="Arial" panose="020B0604020202020204" pitchFamily="34" charset="0"/>
                      </a:endParaRPr>
                    </a:p>
                    <a:p>
                      <a:pPr marL="457200">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Motor Subscale, Composite Score, mean (SD)</a:t>
                      </a:r>
                      <a:endParaRPr lang="en-ZA" sz="1600" dirty="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10.5 (2.08)</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9.25 (2.10)</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99.46 (9.24)</a:t>
                      </a:r>
                      <a:endParaRPr lang="en-ZA" sz="1600" dirty="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 (2)</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10 (2)</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99 (11)</a:t>
                      </a:r>
                      <a:endParaRPr lang="en-ZA" sz="1600" dirty="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0.3833</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0.1954</a:t>
                      </a:r>
                      <a:endParaRPr lang="en-ZA" sz="16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0.8705</a:t>
                      </a:r>
                      <a:endParaRPr lang="en-ZA" sz="1600" dirty="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266512950"/>
              </p:ext>
            </p:extLst>
          </p:nvPr>
        </p:nvGraphicFramePr>
        <p:xfrm>
          <a:off x="21063857" y="22731969"/>
          <a:ext cx="10079999" cy="5086794"/>
        </p:xfrm>
        <a:graphic>
          <a:graphicData uri="http://schemas.openxmlformats.org/drawingml/2006/table">
            <a:tbl>
              <a:tblPr firstRow="1" firstCol="1" bandRow="1"/>
              <a:tblGrid>
                <a:gridCol w="3569144">
                  <a:extLst>
                    <a:ext uri="{9D8B030D-6E8A-4147-A177-3AD203B41FA5}">
                      <a16:colId xmlns:a16="http://schemas.microsoft.com/office/drawing/2014/main" val="20000"/>
                    </a:ext>
                  </a:extLst>
                </a:gridCol>
                <a:gridCol w="557069">
                  <a:extLst>
                    <a:ext uri="{9D8B030D-6E8A-4147-A177-3AD203B41FA5}">
                      <a16:colId xmlns:a16="http://schemas.microsoft.com/office/drawing/2014/main" val="20001"/>
                    </a:ext>
                  </a:extLst>
                </a:gridCol>
                <a:gridCol w="2213612">
                  <a:extLst>
                    <a:ext uri="{9D8B030D-6E8A-4147-A177-3AD203B41FA5}">
                      <a16:colId xmlns:a16="http://schemas.microsoft.com/office/drawing/2014/main" val="20002"/>
                    </a:ext>
                  </a:extLst>
                </a:gridCol>
                <a:gridCol w="557069">
                  <a:extLst>
                    <a:ext uri="{9D8B030D-6E8A-4147-A177-3AD203B41FA5}">
                      <a16:colId xmlns:a16="http://schemas.microsoft.com/office/drawing/2014/main" val="20003"/>
                    </a:ext>
                  </a:extLst>
                </a:gridCol>
                <a:gridCol w="2213612">
                  <a:extLst>
                    <a:ext uri="{9D8B030D-6E8A-4147-A177-3AD203B41FA5}">
                      <a16:colId xmlns:a16="http://schemas.microsoft.com/office/drawing/2014/main" val="20004"/>
                    </a:ext>
                  </a:extLst>
                </a:gridCol>
                <a:gridCol w="969493">
                  <a:extLst>
                    <a:ext uri="{9D8B030D-6E8A-4147-A177-3AD203B41FA5}">
                      <a16:colId xmlns:a16="http://schemas.microsoft.com/office/drawing/2014/main" val="20005"/>
                    </a:ext>
                  </a:extLst>
                </a:gridCol>
              </a:tblGrid>
              <a:tr h="526673">
                <a:tc>
                  <a:txBody>
                    <a:bodyPr/>
                    <a:lstStyle/>
                    <a:p>
                      <a:pPr>
                        <a:lnSpc>
                          <a:spcPct val="115000"/>
                        </a:lnSpc>
                        <a:spcAft>
                          <a:spcPts val="0"/>
                        </a:spcAft>
                      </a:pPr>
                      <a:r>
                        <a:rPr lang="en-GB" sz="1600" dirty="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Intervention Group</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gridSpan="2">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Observation Group</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P value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7361">
                <a:tc>
                  <a:txBody>
                    <a:bodyPr/>
                    <a:lstStyle/>
                    <a:p>
                      <a:endParaRPr lang="en-ZA" sz="16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N</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N</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a:effectLst/>
                          <a:latin typeface="Arial" panose="020B0604020202020204" pitchFamily="34" charset="0"/>
                          <a:ea typeface="Calibri"/>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7361">
                <a:tc>
                  <a:txBody>
                    <a:bodyPr/>
                    <a:lstStyle/>
                    <a:p>
                      <a:pP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Male, n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28</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16 (57.14)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12 (50)</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0.6065</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2"/>
                  </a:ext>
                </a:extLst>
              </a:tr>
              <a:tr h="257361">
                <a:tc>
                  <a:txBody>
                    <a:bodyPr/>
                    <a:lstStyle/>
                    <a:p>
                      <a:pPr>
                        <a:lnSpc>
                          <a:spcPct val="150000"/>
                        </a:lnSpc>
                        <a:spcAft>
                          <a:spcPts val="0"/>
                        </a:spcAft>
                      </a:pPr>
                      <a:r>
                        <a:rPr lang="en-GB" sz="1600" dirty="0">
                          <a:effectLst/>
                          <a:latin typeface="Arial" panose="020B0604020202020204" pitchFamily="34" charset="0"/>
                          <a:ea typeface="Calibri"/>
                          <a:cs typeface="Arial" panose="020B0604020202020204" pitchFamily="34" charset="0"/>
                        </a:rPr>
                        <a:t>Duration on ART (days), mean (SD)</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600" dirty="0">
                          <a:effectLst/>
                          <a:latin typeface="Arial" panose="020B0604020202020204" pitchFamily="34" charset="0"/>
                          <a:ea typeface="Calibri"/>
                          <a:cs typeface="Arial" panose="020B0604020202020204" pitchFamily="34" charset="0"/>
                        </a:rPr>
                        <a:t>27</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346.12 (28.85)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24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348.67 (23.69)</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600" dirty="0">
                          <a:effectLst/>
                          <a:latin typeface="Arial" panose="020B0604020202020204" pitchFamily="34" charset="0"/>
                          <a:ea typeface="Calibri"/>
                          <a:cs typeface="Arial" panose="020B0604020202020204" pitchFamily="34" charset="0"/>
                        </a:rPr>
                        <a:t>0.7318</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7361">
                <a:tc>
                  <a:txBody>
                    <a:bodyPr/>
                    <a:lstStyle/>
                    <a:p>
                      <a:pP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Z-scores, mean (SD)</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4"/>
                  </a:ext>
                </a:extLst>
              </a:tr>
              <a:tr h="257361">
                <a:tc>
                  <a:txBody>
                    <a:bodyPr/>
                    <a:lstStyle/>
                    <a:p>
                      <a:pP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Weight-for-age Z-score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27</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-0.81 (0.93)</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-0.55 (1.25)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0.4002</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7361">
                <a:tc>
                  <a:txBody>
                    <a:bodyPr/>
                    <a:lstStyle/>
                    <a:p>
                      <a:pP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Length-for-age Z-score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27</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-1.10 (1.24)</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-1.30 (1.19)</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0.5606</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7361">
                <a:tc>
                  <a:txBody>
                    <a:bodyPr/>
                    <a:lstStyle/>
                    <a:p>
                      <a:pP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Weight-for-length Z-score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27</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-0.34 (1.26)</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24</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0.16 (1.14)</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effectLst/>
                          <a:latin typeface="Arial" panose="020B0604020202020204" pitchFamily="34" charset="0"/>
                          <a:ea typeface="Times New Roman"/>
                          <a:cs typeface="Arial" panose="020B0604020202020204" pitchFamily="34" charset="0"/>
                        </a:rPr>
                        <a:t>0.1456</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7361">
                <a:tc>
                  <a:txBody>
                    <a:bodyPr/>
                    <a:lstStyle/>
                    <a:p>
                      <a:pP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Head circumference-for-age Z-score</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26</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0.29  (0.95)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24</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0.36 (1.07)</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0.8075</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7361">
                <a:tc>
                  <a:txBody>
                    <a:bodyPr/>
                    <a:lstStyle/>
                    <a:p>
                      <a:pPr>
                        <a:lnSpc>
                          <a:spcPct val="150000"/>
                        </a:lnSpc>
                        <a:spcAft>
                          <a:spcPts val="0"/>
                        </a:spcAft>
                      </a:pPr>
                      <a:r>
                        <a:rPr lang="en-GB" sz="1600" dirty="0">
                          <a:effectLst/>
                          <a:latin typeface="Arial" panose="020B0604020202020204" pitchFamily="34" charset="0"/>
                          <a:ea typeface="Calibri"/>
                          <a:cs typeface="Arial" panose="020B0604020202020204" pitchFamily="34" charset="0"/>
                        </a:rPr>
                        <a:t>HIV RNA VL (copies/mL), median (IQR)</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22</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36.5 (0-278.75)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23</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GB" sz="1600" dirty="0">
                          <a:effectLst/>
                          <a:latin typeface="Arial" panose="020B0604020202020204" pitchFamily="34" charset="0"/>
                          <a:ea typeface="Calibri"/>
                          <a:cs typeface="Arial" panose="020B0604020202020204" pitchFamily="34" charset="0"/>
                        </a:rPr>
                        <a:t>54 (0-3 330)</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GB" sz="1600" dirty="0">
                          <a:effectLst/>
                          <a:latin typeface="Arial" panose="020B0604020202020204" pitchFamily="34" charset="0"/>
                          <a:ea typeface="Calibri"/>
                          <a:cs typeface="Arial" panose="020B0604020202020204" pitchFamily="34" charset="0"/>
                        </a:rPr>
                        <a:t>0.3371</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09"/>
                  </a:ext>
                </a:extLst>
              </a:tr>
              <a:tr h="257361">
                <a:tc>
                  <a:txBody>
                    <a:bodyPr/>
                    <a:lstStyle/>
                    <a:p>
                      <a:pPr>
                        <a:lnSpc>
                          <a:spcPct val="150000"/>
                        </a:lnSpc>
                        <a:spcAft>
                          <a:spcPts val="0"/>
                        </a:spcAft>
                      </a:pPr>
                      <a:r>
                        <a:rPr lang="en-GB" sz="1600">
                          <a:effectLst/>
                          <a:latin typeface="Arial" panose="020B0604020202020204" pitchFamily="34" charset="0"/>
                          <a:ea typeface="Calibri"/>
                          <a:cs typeface="Arial" panose="020B0604020202020204" pitchFamily="34" charset="0"/>
                        </a:rPr>
                        <a:t>CD4+ T-cell count, median (IQR)</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19</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2 155 (1 889.5-2 901.5)</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22</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600" dirty="0">
                          <a:effectLst/>
                          <a:latin typeface="Arial" panose="020B0604020202020204" pitchFamily="34" charset="0"/>
                          <a:ea typeface="Calibri"/>
                          <a:cs typeface="Arial" panose="020B0604020202020204" pitchFamily="34" charset="0"/>
                        </a:rPr>
                        <a:t>2 521 (2080-2843.25)</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600" dirty="0">
                          <a:effectLst/>
                          <a:latin typeface="Arial" panose="020B0604020202020204" pitchFamily="34" charset="0"/>
                          <a:ea typeface="Calibri"/>
                          <a:cs typeface="Arial" panose="020B0604020202020204" pitchFamily="34" charset="0"/>
                        </a:rPr>
                        <a:t>0.3269</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57361">
                <a:tc>
                  <a:txBody>
                    <a:bodyPr/>
                    <a:lstStyle/>
                    <a:p>
                      <a:pPr>
                        <a:lnSpc>
                          <a:spcPct val="150000"/>
                        </a:lnSpc>
                        <a:spcAft>
                          <a:spcPts val="0"/>
                        </a:spcAft>
                      </a:pPr>
                      <a:r>
                        <a:rPr lang="en-GB" sz="1600">
                          <a:effectLst/>
                          <a:latin typeface="Arial" panose="020B0604020202020204" pitchFamily="34" charset="0"/>
                          <a:ea typeface="Calibri"/>
                          <a:cs typeface="Arial" panose="020B0604020202020204" pitchFamily="34" charset="0"/>
                        </a:rPr>
                        <a:t>CD4+ T-cell percentage, median (IQR)</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19</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32.88 (30.18-38.26)</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GB" sz="1600">
                          <a:effectLst/>
                          <a:latin typeface="Arial" panose="020B0604020202020204" pitchFamily="34" charset="0"/>
                          <a:ea typeface="Calibri"/>
                          <a:cs typeface="Arial" panose="020B0604020202020204" pitchFamily="34" charset="0"/>
                        </a:rPr>
                        <a:t>22</a:t>
                      </a:r>
                      <a:endParaRPr lang="en-ZA" sz="16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GB" sz="1600" dirty="0">
                          <a:effectLst/>
                          <a:latin typeface="Arial" panose="020B0604020202020204" pitchFamily="34" charset="0"/>
                          <a:ea typeface="Calibri"/>
                          <a:cs typeface="Arial" panose="020B0604020202020204" pitchFamily="34" charset="0"/>
                        </a:rPr>
                        <a:t>32.88 (30.18-35)</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tc>
                  <a:txBody>
                    <a:bodyPr/>
                    <a:lstStyle/>
                    <a:p>
                      <a:pPr algn="ctr">
                        <a:lnSpc>
                          <a:spcPct val="150000"/>
                        </a:lnSpc>
                        <a:spcAft>
                          <a:spcPts val="0"/>
                        </a:spcAft>
                      </a:pPr>
                      <a:r>
                        <a:rPr lang="en-GB" sz="1600" dirty="0">
                          <a:effectLst/>
                          <a:latin typeface="Arial" panose="020B0604020202020204" pitchFamily="34" charset="0"/>
                          <a:ea typeface="Calibri"/>
                          <a:cs typeface="Arial" panose="020B0604020202020204" pitchFamily="34" charset="0"/>
                        </a:rPr>
                        <a:t>0.6767</a:t>
                      </a:r>
                      <a:endParaRPr lang="en-ZA" sz="16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7"/>
                    </a:solidFill>
                  </a:tcPr>
                </a:tc>
                <a:extLst>
                  <a:ext uri="{0D108BD9-81ED-4DB2-BD59-A6C34878D82A}">
                    <a16:rowId xmlns:a16="http://schemas.microsoft.com/office/drawing/2014/main" val="10011"/>
                  </a:ext>
                </a:extLst>
              </a:tr>
            </a:tbl>
          </a:graphicData>
        </a:graphic>
      </p:graphicFrame>
      <p:sp>
        <p:nvSpPr>
          <p:cNvPr id="47" name="TextBox 46"/>
          <p:cNvSpPr txBox="1"/>
          <p:nvPr/>
        </p:nvSpPr>
        <p:spPr>
          <a:xfrm>
            <a:off x="21042420" y="22259542"/>
            <a:ext cx="10080000" cy="400110"/>
          </a:xfrm>
          <a:prstGeom prst="rect">
            <a:avLst/>
          </a:prstGeom>
          <a:solidFill>
            <a:srgbClr val="307ABE"/>
          </a:solid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Table 3:</a:t>
            </a:r>
            <a:r>
              <a:rPr lang="en-GB" sz="2000" dirty="0">
                <a:solidFill>
                  <a:schemeClr val="bg1"/>
                </a:solidFill>
                <a:latin typeface="Arial" panose="020B0604020202020204" pitchFamily="34" charset="0"/>
                <a:cs typeface="Arial" panose="020B0604020202020204" pitchFamily="34" charset="0"/>
              </a:rPr>
              <a:t> Characteristics of the intervention and observation group at 12 months age</a:t>
            </a:r>
            <a:endParaRPr lang="en-ZA" sz="2000" dirty="0">
              <a:solidFill>
                <a:schemeClr val="bg1"/>
              </a:solidFill>
              <a:latin typeface="Arial" panose="020B0604020202020204" pitchFamily="34" charset="0"/>
              <a:cs typeface="Arial" panose="020B0604020202020204" pitchFamily="34" charset="0"/>
            </a:endParaRPr>
          </a:p>
        </p:txBody>
      </p:sp>
      <p:sp>
        <p:nvSpPr>
          <p:cNvPr id="40" name="TextBox 39"/>
          <p:cNvSpPr txBox="1"/>
          <p:nvPr/>
        </p:nvSpPr>
        <p:spPr>
          <a:xfrm>
            <a:off x="31614156" y="23512796"/>
            <a:ext cx="10080000" cy="461665"/>
          </a:xfrm>
          <a:prstGeom prst="rect">
            <a:avLst/>
          </a:prstGeom>
          <a:solidFill>
            <a:srgbClr val="2969A3"/>
          </a:solidFill>
        </p:spPr>
        <p:txBody>
          <a:bodyPr wrap="square" rtlCol="0">
            <a:spAutoFit/>
          </a:bodyPr>
          <a:lstStyle/>
          <a:p>
            <a:pPr algn="ctr"/>
            <a:r>
              <a:rPr lang="en-ZA" sz="2400" b="1" spc="300" dirty="0">
                <a:solidFill>
                  <a:schemeClr val="bg1"/>
                </a:solidFill>
              </a:rPr>
              <a:t>ACKNOWLEDGMENTS</a:t>
            </a:r>
            <a:endParaRPr lang="en-ZA" sz="2800" b="1" spc="300" dirty="0">
              <a:solidFill>
                <a:schemeClr val="bg1"/>
              </a:solidFill>
            </a:endParaRPr>
          </a:p>
        </p:txBody>
      </p:sp>
      <p:sp>
        <p:nvSpPr>
          <p:cNvPr id="41" name="TextBox 40"/>
          <p:cNvSpPr txBox="1"/>
          <p:nvPr/>
        </p:nvSpPr>
        <p:spPr>
          <a:xfrm>
            <a:off x="31587977" y="26660182"/>
            <a:ext cx="10080000" cy="461665"/>
          </a:xfrm>
          <a:prstGeom prst="rect">
            <a:avLst/>
          </a:prstGeom>
          <a:solidFill>
            <a:srgbClr val="2969A3"/>
          </a:solidFill>
        </p:spPr>
        <p:txBody>
          <a:bodyPr wrap="square" rtlCol="0">
            <a:spAutoFit/>
          </a:bodyPr>
          <a:lstStyle/>
          <a:p>
            <a:pPr algn="ctr"/>
            <a:r>
              <a:rPr lang="en-ZA" sz="2400" b="1" spc="300" dirty="0">
                <a:solidFill>
                  <a:schemeClr val="bg1"/>
                </a:solidFill>
              </a:rPr>
              <a:t>CONTACT</a:t>
            </a:r>
            <a:endParaRPr lang="en-ZA" sz="2800" b="1" spc="300" dirty="0">
              <a:solidFill>
                <a:schemeClr val="bg1"/>
              </a:solidFill>
            </a:endParaRPr>
          </a:p>
        </p:txBody>
      </p:sp>
      <p:sp>
        <p:nvSpPr>
          <p:cNvPr id="43" name="Text Box 4"/>
          <p:cNvSpPr txBox="1">
            <a:spLocks noChangeArrowheads="1"/>
          </p:cNvSpPr>
          <p:nvPr/>
        </p:nvSpPr>
        <p:spPr bwMode="auto">
          <a:xfrm>
            <a:off x="31561620" y="26816423"/>
            <a:ext cx="10080000" cy="205897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a:spcBef>
                <a:spcPct val="10000"/>
              </a:spcBef>
              <a:tabLst>
                <a:tab pos="500063" algn="l"/>
              </a:tabLst>
            </a:pPr>
            <a:endParaRPr lang="en-US" sz="2000" dirty="0">
              <a:latin typeface="Arial" panose="020B0604020202020204" pitchFamily="34" charset="0"/>
              <a:ea typeface="ＭＳ Ｐゴシック" pitchFamily="-65" charset="-128"/>
              <a:cs typeface="Arial" panose="020B0604020202020204" pitchFamily="34" charset="0"/>
            </a:endParaRPr>
          </a:p>
          <a:p>
            <a:pPr marL="342900"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Dr. Renate Strehlau, </a:t>
            </a:r>
          </a:p>
          <a:p>
            <a:pPr marL="800100" lvl="1"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Rahima Moosa Mother and Child Hospital, Johannesburg, South Africa. </a:t>
            </a:r>
          </a:p>
          <a:p>
            <a:pPr marL="800100" lvl="1"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Tel: +27 82 321 8976. </a:t>
            </a:r>
          </a:p>
          <a:p>
            <a:pPr marL="800100" lvl="1"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Email address: renate.strehlau@wits.ac.za. </a:t>
            </a:r>
          </a:p>
          <a:p>
            <a:pPr marL="800100" lvl="1"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ORCID ID: https://orcid.org/0000-0001-9113-6584 </a:t>
            </a:r>
          </a:p>
        </p:txBody>
      </p:sp>
      <p:sp>
        <p:nvSpPr>
          <p:cNvPr id="44" name="TextBox 43"/>
          <p:cNvSpPr txBox="1"/>
          <p:nvPr/>
        </p:nvSpPr>
        <p:spPr>
          <a:xfrm>
            <a:off x="31595569" y="17689840"/>
            <a:ext cx="10080000" cy="461665"/>
          </a:xfrm>
          <a:prstGeom prst="rect">
            <a:avLst/>
          </a:prstGeom>
          <a:solidFill>
            <a:srgbClr val="2969A3"/>
          </a:solidFill>
        </p:spPr>
        <p:txBody>
          <a:bodyPr wrap="square" rtlCol="0">
            <a:spAutoFit/>
          </a:bodyPr>
          <a:lstStyle/>
          <a:p>
            <a:pPr algn="ctr"/>
            <a:r>
              <a:rPr lang="en-ZA" sz="2400" b="1" spc="300" dirty="0">
                <a:solidFill>
                  <a:schemeClr val="bg1"/>
                </a:solidFill>
              </a:rPr>
              <a:t>CONCLUSION &amp; KEY MESSAGES</a:t>
            </a:r>
            <a:endParaRPr lang="en-ZA" sz="2800" b="1" spc="300" dirty="0">
              <a:solidFill>
                <a:schemeClr val="bg1"/>
              </a:solidFill>
            </a:endParaRPr>
          </a:p>
        </p:txBody>
      </p:sp>
      <p:sp>
        <p:nvSpPr>
          <p:cNvPr id="45" name="Text Box 4"/>
          <p:cNvSpPr txBox="1">
            <a:spLocks noChangeArrowheads="1"/>
          </p:cNvSpPr>
          <p:nvPr/>
        </p:nvSpPr>
        <p:spPr bwMode="auto">
          <a:xfrm>
            <a:off x="31566913" y="18069617"/>
            <a:ext cx="10080000" cy="550286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spcBef>
                <a:spcPct val="10000"/>
              </a:spcBef>
              <a:buClr>
                <a:srgbClr val="C00000"/>
              </a:buClr>
              <a:tabLst>
                <a:tab pos="500063" algn="l"/>
              </a:tabLst>
            </a:pPr>
            <a:endParaRPr lang="en-US" sz="900" dirty="0">
              <a:latin typeface="Arial" panose="020B0604020202020204" pitchFamily="34" charset="0"/>
              <a:ea typeface="ＭＳ Ｐゴシック" pitchFamily="-65" charset="-128"/>
              <a:cs typeface="Arial" panose="020B0604020202020204" pitchFamily="34" charset="0"/>
            </a:endParaRPr>
          </a:p>
          <a:p>
            <a:pPr marL="342900"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Neurodevelopmental delays are common in infants and children infected with HIV.</a:t>
            </a:r>
          </a:p>
          <a:p>
            <a:pPr marL="342900" indent="-342900">
              <a:spcBef>
                <a:spcPct val="10000"/>
              </a:spcBef>
              <a:buClr>
                <a:srgbClr val="C00000"/>
              </a:buClr>
              <a:buFont typeface="Arial" panose="020B0604020202020204" pitchFamily="34" charset="0"/>
              <a:buChar char="•"/>
              <a:tabLst>
                <a:tab pos="500063" algn="l"/>
              </a:tabLst>
            </a:pPr>
            <a:endParaRPr lang="en-US" sz="900" dirty="0">
              <a:latin typeface="Arial" panose="020B0604020202020204" pitchFamily="34" charset="0"/>
              <a:ea typeface="ＭＳ Ｐゴシック" pitchFamily="-65" charset="-128"/>
              <a:cs typeface="Arial" panose="020B0604020202020204" pitchFamily="34" charset="0"/>
            </a:endParaRPr>
          </a:p>
          <a:p>
            <a:pPr marL="342900" indent="-342900">
              <a:spcBef>
                <a:spcPct val="10000"/>
              </a:spcBef>
              <a:buClr>
                <a:srgbClr val="C00000"/>
              </a:buClr>
              <a:buFont typeface="Arial" panose="020B0604020202020204" pitchFamily="34" charset="0"/>
              <a:buChar char="•"/>
              <a:tabLst>
                <a:tab pos="500063" algn="l"/>
              </a:tabLst>
            </a:pPr>
            <a:r>
              <a:rPr lang="en-US" sz="2000" dirty="0" err="1">
                <a:latin typeface="Arial" panose="020B0604020202020204" pitchFamily="34" charset="0"/>
                <a:ea typeface="ＭＳ Ｐゴシック" pitchFamily="-65" charset="-128"/>
                <a:cs typeface="Arial" panose="020B0604020202020204" pitchFamily="34" charset="0"/>
              </a:rPr>
              <a:t>Paediatric</a:t>
            </a:r>
            <a:r>
              <a:rPr lang="en-US" sz="2000" dirty="0">
                <a:latin typeface="Arial" panose="020B0604020202020204" pitchFamily="34" charset="0"/>
                <a:ea typeface="ＭＳ Ｐゴシック" pitchFamily="-65" charset="-128"/>
                <a:cs typeface="Arial" panose="020B0604020202020204" pitchFamily="34" charset="0"/>
              </a:rPr>
              <a:t> ART can attenuate or prevent developmental delays by controlling viral replication and subsequent damage to the developing central nervous system. </a:t>
            </a:r>
          </a:p>
          <a:p>
            <a:pPr marL="342900" indent="-342900">
              <a:spcBef>
                <a:spcPct val="10000"/>
              </a:spcBef>
              <a:buClr>
                <a:srgbClr val="C00000"/>
              </a:buClr>
              <a:buFont typeface="Arial" panose="020B0604020202020204" pitchFamily="34" charset="0"/>
              <a:buChar char="•"/>
              <a:tabLst>
                <a:tab pos="500063" algn="l"/>
              </a:tabLst>
            </a:pPr>
            <a:endParaRPr lang="en-US" sz="900" dirty="0">
              <a:latin typeface="Arial" panose="020B0604020202020204" pitchFamily="34" charset="0"/>
              <a:ea typeface="ＭＳ Ｐゴシック" pitchFamily="-65" charset="-128"/>
              <a:cs typeface="Arial" panose="020B0604020202020204" pitchFamily="34" charset="0"/>
            </a:endParaRPr>
          </a:p>
          <a:p>
            <a:pPr marL="342900"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Programmes stimulating early childhood development markedly improve developmental outcomes in all children.</a:t>
            </a:r>
          </a:p>
          <a:p>
            <a:pPr marL="342900" indent="-342900">
              <a:spcBef>
                <a:spcPct val="10000"/>
              </a:spcBef>
              <a:buClr>
                <a:srgbClr val="C00000"/>
              </a:buClr>
              <a:buFont typeface="Arial" panose="020B0604020202020204" pitchFamily="34" charset="0"/>
              <a:buChar char="•"/>
              <a:tabLst>
                <a:tab pos="500063" algn="l"/>
              </a:tabLst>
            </a:pPr>
            <a:endParaRPr lang="en-US" sz="900" dirty="0">
              <a:latin typeface="Arial" panose="020B0604020202020204" pitchFamily="34" charset="0"/>
              <a:ea typeface="ＭＳ Ｐゴシック" pitchFamily="-65" charset="-128"/>
              <a:cs typeface="Arial" panose="020B0604020202020204" pitchFamily="34" charset="0"/>
            </a:endParaRPr>
          </a:p>
          <a:p>
            <a:pPr marL="342900"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We found 12-month old infants infected with HIV and having started ART within the first week of life to achieve good scores when assessed using the Bayley Scales of Infant and Toddler Development  (3</a:t>
            </a:r>
            <a:r>
              <a:rPr lang="en-US" sz="2000" baseline="30000" dirty="0">
                <a:latin typeface="Arial" panose="020B0604020202020204" pitchFamily="34" charset="0"/>
                <a:ea typeface="ＭＳ Ｐゴシック" pitchFamily="-65" charset="-128"/>
                <a:cs typeface="Arial" panose="020B0604020202020204" pitchFamily="34" charset="0"/>
              </a:rPr>
              <a:t>rd</a:t>
            </a:r>
            <a:r>
              <a:rPr lang="en-US" sz="2000" dirty="0">
                <a:latin typeface="Arial" panose="020B0604020202020204" pitchFamily="34" charset="0"/>
                <a:ea typeface="ＭＳ Ｐゴシック" pitchFamily="-65" charset="-128"/>
                <a:cs typeface="Arial" panose="020B0604020202020204" pitchFamily="34" charset="0"/>
              </a:rPr>
              <a:t> Ed.).</a:t>
            </a:r>
          </a:p>
          <a:p>
            <a:pPr marL="342900" indent="-342900">
              <a:spcBef>
                <a:spcPct val="10000"/>
              </a:spcBef>
              <a:buClr>
                <a:srgbClr val="C00000"/>
              </a:buClr>
              <a:buFont typeface="Arial" panose="020B0604020202020204" pitchFamily="34" charset="0"/>
              <a:buChar char="•"/>
              <a:tabLst>
                <a:tab pos="500063" algn="l"/>
              </a:tabLst>
            </a:pPr>
            <a:endParaRPr lang="en-US" sz="900" dirty="0">
              <a:latin typeface="Arial" panose="020B0604020202020204" pitchFamily="34" charset="0"/>
              <a:ea typeface="ＭＳ Ｐゴシック" pitchFamily="-65" charset="-128"/>
              <a:cs typeface="Arial" panose="020B0604020202020204" pitchFamily="34" charset="0"/>
            </a:endParaRPr>
          </a:p>
          <a:p>
            <a:pPr marL="342900" indent="-342900">
              <a:spcBef>
                <a:spcPct val="10000"/>
              </a:spcBef>
              <a:buClr>
                <a:srgbClr val="C00000"/>
              </a:buClr>
              <a:buFont typeface="Arial" panose="020B0604020202020204" pitchFamily="34" charset="0"/>
              <a:buChar char="•"/>
              <a:tabLst>
                <a:tab pos="500063" algn="l"/>
              </a:tabLst>
            </a:pPr>
            <a:r>
              <a:rPr lang="en-US" sz="2000" dirty="0">
                <a:latin typeface="Arial" panose="020B0604020202020204" pitchFamily="34" charset="0"/>
                <a:ea typeface="ＭＳ Ｐゴシック" pitchFamily="-65" charset="-128"/>
                <a:cs typeface="Arial" panose="020B0604020202020204" pitchFamily="34" charset="0"/>
              </a:rPr>
              <a:t>However, in conjunction with having started ART at a very early age, at 12-months, </a:t>
            </a:r>
            <a:r>
              <a:rPr lang="en-US" sz="2000" b="1" dirty="0">
                <a:latin typeface="Arial" panose="020B0604020202020204" pitchFamily="34" charset="0"/>
                <a:ea typeface="ＭＳ Ｐゴシック" pitchFamily="-65" charset="-128"/>
                <a:cs typeface="Arial" panose="020B0604020202020204" pitchFamily="34" charset="0"/>
              </a:rPr>
              <a:t>infants having participated in a year-long, home-based developmental stimulation </a:t>
            </a:r>
            <a:r>
              <a:rPr lang="en-US" sz="2000" b="1" dirty="0" err="1">
                <a:latin typeface="Arial" panose="020B0604020202020204" pitchFamily="34" charset="0"/>
                <a:ea typeface="ＭＳ Ｐゴシック" pitchFamily="-65" charset="-128"/>
                <a:cs typeface="Arial" panose="020B0604020202020204" pitchFamily="34" charset="0"/>
              </a:rPr>
              <a:t>programme</a:t>
            </a:r>
            <a:r>
              <a:rPr lang="en-US" sz="2000" b="1" dirty="0">
                <a:latin typeface="Arial" panose="020B0604020202020204" pitchFamily="34" charset="0"/>
                <a:ea typeface="ＭＳ Ｐゴシック" pitchFamily="-65" charset="-128"/>
                <a:cs typeface="Arial" panose="020B0604020202020204" pitchFamily="34" charset="0"/>
              </a:rPr>
              <a:t> achieved higher scores on the cognitive, language and motor assessment subscales.</a:t>
            </a:r>
          </a:p>
          <a:p>
            <a:pPr marL="342900" indent="-342900">
              <a:spcBef>
                <a:spcPct val="10000"/>
              </a:spcBef>
              <a:buClr>
                <a:srgbClr val="C00000"/>
              </a:buClr>
              <a:buFont typeface="Arial" panose="020B0604020202020204" pitchFamily="34" charset="0"/>
              <a:buChar char="•"/>
              <a:tabLst>
                <a:tab pos="500063" algn="l"/>
              </a:tabLst>
            </a:pPr>
            <a:endParaRPr lang="en-US" sz="900" b="1" dirty="0">
              <a:latin typeface="Arial" panose="020B0604020202020204" pitchFamily="34" charset="0"/>
              <a:ea typeface="ＭＳ Ｐゴシック" pitchFamily="-65" charset="-128"/>
              <a:cs typeface="Arial" panose="020B0604020202020204" pitchFamily="34" charset="0"/>
            </a:endParaRPr>
          </a:p>
          <a:p>
            <a:pPr marL="342900" indent="-342900">
              <a:spcBef>
                <a:spcPct val="10000"/>
              </a:spcBef>
              <a:buClr>
                <a:srgbClr val="C00000"/>
              </a:buClr>
              <a:buFont typeface="Arial" panose="020B0604020202020204" pitchFamily="34" charset="0"/>
              <a:buChar char="•"/>
              <a:tabLst>
                <a:tab pos="500063" algn="l"/>
              </a:tabLst>
            </a:pPr>
            <a:r>
              <a:rPr lang="en-ZA" sz="2000" dirty="0">
                <a:latin typeface="Arial" panose="020B0604020202020204" pitchFamily="34" charset="0"/>
                <a:ea typeface="ＭＳ Ｐゴシック" pitchFamily="-65" charset="-128"/>
                <a:cs typeface="Arial" panose="020B0604020202020204" pitchFamily="34" charset="0"/>
              </a:rPr>
              <a:t>Comprehensive paediatric HIV care ought to include a developmental stimulation programme. </a:t>
            </a:r>
            <a:endParaRPr lang="en-US" sz="2000" dirty="0">
              <a:latin typeface="Arial" panose="020B0604020202020204" pitchFamily="34" charset="0"/>
              <a:ea typeface="ＭＳ Ｐゴシック" pitchFamily="-65" charset="-128"/>
              <a:cs typeface="Arial" panose="020B0604020202020204" pitchFamily="34" charset="0"/>
            </a:endParaRPr>
          </a:p>
          <a:p>
            <a:pPr>
              <a:spcBef>
                <a:spcPct val="10000"/>
              </a:spcBef>
              <a:buClr>
                <a:srgbClr val="C00000"/>
              </a:buClr>
              <a:tabLst>
                <a:tab pos="500063" algn="l"/>
              </a:tabLst>
            </a:pPr>
            <a:endParaRPr lang="en-US" sz="2000" dirty="0">
              <a:latin typeface="Arial" panose="020B0604020202020204" pitchFamily="34" charset="0"/>
              <a:ea typeface="ＭＳ Ｐゴシック" pitchFamily="-65" charset="-128"/>
              <a:cs typeface="Arial" panose="020B0604020202020204" pitchFamily="34" charset="0"/>
            </a:endParaRPr>
          </a:p>
          <a:p>
            <a:pPr marL="342900" indent="-342900">
              <a:spcBef>
                <a:spcPct val="10000"/>
              </a:spcBef>
              <a:buClr>
                <a:srgbClr val="C00000"/>
              </a:buClr>
              <a:buFont typeface="Arial" panose="020B0604020202020204" pitchFamily="34" charset="0"/>
              <a:buChar char="•"/>
              <a:tabLst>
                <a:tab pos="500063" algn="l"/>
              </a:tabLst>
            </a:pPr>
            <a:endParaRPr lang="en-US" sz="2000" dirty="0">
              <a:latin typeface="Arial" panose="020B0604020202020204" pitchFamily="34" charset="0"/>
              <a:ea typeface="ＭＳ Ｐゴシック" pitchFamily="-65" charset="-128"/>
              <a:cs typeface="Arial" panose="020B0604020202020204" pitchFamily="34" charset="0"/>
            </a:endParaRPr>
          </a:p>
        </p:txBody>
      </p:sp>
      <p:sp>
        <p:nvSpPr>
          <p:cNvPr id="4" name="TextBox 3"/>
          <p:cNvSpPr txBox="1"/>
          <p:nvPr/>
        </p:nvSpPr>
        <p:spPr>
          <a:xfrm>
            <a:off x="11008036" y="23657838"/>
            <a:ext cx="4680000" cy="6494400"/>
          </a:xfrm>
          <a:prstGeom prst="rect">
            <a:avLst/>
          </a:prstGeom>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600" b="1" dirty="0">
                <a:latin typeface="Arial" panose="020B0604020202020204" pitchFamily="34" charset="0"/>
                <a:cs typeface="Arial" panose="020B0604020202020204" pitchFamily="34" charset="0"/>
              </a:rPr>
              <a:t>ACTIVITY GUIDELINE FOR INFANTS AND TODDLERS 0-3 MONTHS</a:t>
            </a:r>
          </a:p>
          <a:p>
            <a:pPr algn="ctr"/>
            <a:endParaRPr lang="en-ZA" sz="900" b="1" dirty="0">
              <a:latin typeface="Arial" panose="020B0604020202020204" pitchFamily="34" charset="0"/>
              <a:cs typeface="Arial" panose="020B0604020202020204" pitchFamily="34" charset="0"/>
            </a:endParaRPr>
          </a:p>
          <a:p>
            <a:pPr algn="ctr"/>
            <a:endParaRPr lang="en-ZA" sz="900" b="1" dirty="0">
              <a:latin typeface="Arial" panose="020B0604020202020204" pitchFamily="34" charset="0"/>
              <a:cs typeface="Arial" panose="020B0604020202020204" pitchFamily="34" charset="0"/>
            </a:endParaRPr>
          </a:p>
          <a:p>
            <a:r>
              <a:rPr lang="en-ZA" sz="1600" b="1" dirty="0">
                <a:latin typeface="Arial" panose="020B0604020202020204" pitchFamily="34" charset="0"/>
                <a:cs typeface="Arial" panose="020B0604020202020204" pitchFamily="34" charset="0"/>
              </a:rPr>
              <a:t>What babies should do at this age:</a:t>
            </a:r>
          </a:p>
          <a:p>
            <a:endParaRPr lang="en-ZA" sz="900" dirty="0">
              <a:latin typeface="Arial" panose="020B0604020202020204" pitchFamily="34" charset="0"/>
              <a:cs typeface="Arial" panose="020B0604020202020204" pitchFamily="34" charset="0"/>
            </a:endParaRPr>
          </a:p>
          <a:p>
            <a:r>
              <a:rPr lang="en-ZA" sz="1600" b="1" dirty="0">
                <a:latin typeface="Arial" panose="020B0604020202020204" pitchFamily="34" charset="0"/>
                <a:cs typeface="Arial" panose="020B0604020202020204" pitchFamily="34" charset="0"/>
              </a:rPr>
              <a:t>Physical development:</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When lying the baby moves arms and legs actively and the movements are smooth and rhythmical.</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When held upright over your shoulder baby can lift their head for a moment.</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When lying on their tummy baby can turn their head to both sides.</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Is able to watch your face or a toy with their eyes when it is moved in front of their face.</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Is able to bring both their hands to their mouth.</a:t>
            </a:r>
          </a:p>
          <a:p>
            <a:r>
              <a:rPr lang="en-ZA" sz="1600" b="1" dirty="0">
                <a:latin typeface="Arial" panose="020B0604020202020204" pitchFamily="34" charset="0"/>
                <a:cs typeface="Arial" panose="020B0604020202020204" pitchFamily="34" charset="0"/>
              </a:rPr>
              <a:t>Learning, thinking and solving problems:</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Pays attention to faces and recognises you.</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Looks around.</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Turns their eyes and head towards the side of the sound when a rattle is or someone speaks loudly.</a:t>
            </a:r>
          </a:p>
          <a:p>
            <a:r>
              <a:rPr lang="en-ZA" sz="1600" b="1" dirty="0">
                <a:latin typeface="Arial" panose="020B0604020202020204" pitchFamily="34" charset="0"/>
                <a:cs typeface="Arial" panose="020B0604020202020204" pitchFamily="34" charset="0"/>
              </a:rPr>
              <a:t>Language and communication:</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Smiles at the person speaking to them.</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Coos and makes gurgling sounds.</a:t>
            </a:r>
            <a:endParaRPr lang="en-ZA" dirty="0"/>
          </a:p>
        </p:txBody>
      </p:sp>
      <p:sp>
        <p:nvSpPr>
          <p:cNvPr id="48" name="TextBox 47"/>
          <p:cNvSpPr txBox="1"/>
          <p:nvPr/>
        </p:nvSpPr>
        <p:spPr>
          <a:xfrm>
            <a:off x="15998484" y="23632641"/>
            <a:ext cx="4680000" cy="6494400"/>
          </a:xfrm>
          <a:prstGeom prst="rect">
            <a:avLst/>
          </a:prstGeom>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ZA" sz="1600" b="1" dirty="0">
                <a:latin typeface="Arial" panose="020B0604020202020204" pitchFamily="34" charset="0"/>
                <a:cs typeface="Arial" panose="020B0604020202020204" pitchFamily="34" charset="0"/>
              </a:rPr>
              <a:t>Things you can do to help your baby’s development:</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Talk, read, sing and play with your baby during feeding, dressing, and bathing.</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Help your baby learn to calm herself. It’s okay for them to suck on their hand and fingers to soothe themselves.</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Begin to help your baby get into a routine, such as sleeping at night more than in the day.</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Act excited and smile when your baby makes sounds. Copy your baby’s sounds sometimes, but also talk normally to them using clear understandable language.</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Let baby practice watching a small toy by holding it up above their face and moving it up and down and to the left and right.</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It is important to hold your baby in an upright position over your shoulder allowing them to start lifting up their head off your shoulder. This will help to strengthen the neck muscles. Support the neck with your hand as needed.</a:t>
            </a:r>
          </a:p>
          <a:p>
            <a:pPr algn="ctr"/>
            <a:endParaRPr lang="en-ZA" dirty="0"/>
          </a:p>
          <a:p>
            <a:pPr algn="ctr"/>
            <a:endParaRPr lang="en-ZA" dirty="0"/>
          </a:p>
        </p:txBody>
      </p:sp>
      <p:pic>
        <p:nvPicPr>
          <p:cNvPr id="1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b="11195"/>
          <a:stretch/>
        </p:blipFill>
        <p:spPr bwMode="auto">
          <a:xfrm>
            <a:off x="17714191" y="29078601"/>
            <a:ext cx="1152000" cy="8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backgroundMark x1="28571" y1="67702" x2="28571" y2="67702"/>
                      </a14:backgroundRemoval>
                    </a14:imgEffect>
                  </a14:imgLayer>
                </a14:imgProps>
              </a:ext>
              <a:ext uri="{28A0092B-C50C-407E-A947-70E740481C1C}">
                <a14:useLocalDpi xmlns:a14="http://schemas.microsoft.com/office/drawing/2010/main" val="0"/>
              </a:ext>
            </a:extLst>
          </a:blip>
          <a:srcRect/>
          <a:stretch>
            <a:fillRect/>
          </a:stretch>
        </p:blipFill>
        <p:spPr bwMode="auto">
          <a:xfrm rot="21098328">
            <a:off x="11704195" y="23828630"/>
            <a:ext cx="324000" cy="6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123536">
            <a:off x="14635470" y="23784119"/>
            <a:ext cx="414338"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1318180" y="22969126"/>
            <a:ext cx="9000000" cy="461665"/>
          </a:xfrm>
          <a:prstGeom prst="rect">
            <a:avLst/>
          </a:prstGeom>
          <a:solidFill>
            <a:srgbClr val="307ABE"/>
          </a:solidFill>
        </p:spPr>
        <p:txBody>
          <a:bodyPr wrap="square" rtlCol="0">
            <a:spAutoFit/>
          </a:bodyPr>
          <a:lstStyle/>
          <a:p>
            <a:pPr algn="ctr"/>
            <a:r>
              <a:rPr lang="en-ZA" sz="2400" b="1" spc="300" dirty="0">
                <a:solidFill>
                  <a:schemeClr val="bg1"/>
                </a:solidFill>
              </a:rPr>
              <a:t>Developmental Activity Programme  </a:t>
            </a:r>
            <a:endParaRPr lang="en-ZA" sz="2800" b="1" spc="300" dirty="0">
              <a:solidFill>
                <a:schemeClr val="bg1"/>
              </a:solidFill>
            </a:endParaRPr>
          </a:p>
        </p:txBody>
      </p:sp>
      <p:pic>
        <p:nvPicPr>
          <p:cNvPr id="19" name="Poster Narr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3749720" y="2751944"/>
            <a:ext cx="1342755" cy="1342755"/>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240"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2664</Words>
  <Application>Microsoft Office PowerPoint</Application>
  <PresentationFormat>Benutzerdefiniert</PresentationFormat>
  <Paragraphs>452</Paragraphs>
  <Slides>1</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Calibri Light</vt:lpstr>
      <vt:lpstr>Century Gothic</vt:lpstr>
      <vt:lpstr>Wingdings</vt:lpstr>
      <vt:lpstr>Office Theme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122</cp:revision>
  <dcterms:created xsi:type="dcterms:W3CDTF">2016-06-23T11:49:10Z</dcterms:created>
  <dcterms:modified xsi:type="dcterms:W3CDTF">2020-07-01T08:28:32Z</dcterms:modified>
</cp:coreProperties>
</file>